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6caa007cd44f8f" /><Relationship Type="http://schemas.openxmlformats.org/officeDocument/2006/relationships/extended-properties" Target="/docProps/app.xml" Id="R784c6b08f26c4e17" /><Relationship Type="http://schemas.openxmlformats.org/officeDocument/2006/relationships/officeDocument" Target="/ppt/presentation.xml" Id="R4c7c8ed99fbf40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ad32965e904d42"/>
  </p:sldMasterIdLst>
  <p:notesMasterIdLst>
    <p:notesMasterId xmlns:r="http://schemas.openxmlformats.org/officeDocument/2006/relationships" r:id="Rad9bac3b425542b3"/>
  </p:notesMasterIdLst>
  <p:sldIdLst>
    <p:sldId xmlns:r="http://schemas.openxmlformats.org/officeDocument/2006/relationships" id="256" r:id="Rfa3d534c52db4fd1"/>
    <p:sldId xmlns:r="http://schemas.openxmlformats.org/officeDocument/2006/relationships" id="257" r:id="Rdc1add264c3b43ce"/>
    <p:sldId xmlns:r="http://schemas.openxmlformats.org/officeDocument/2006/relationships" id="258" r:id="R1b3bd1d51f9b4e6b"/>
    <p:sldId xmlns:r="http://schemas.openxmlformats.org/officeDocument/2006/relationships" id="259" r:id="Rb19902243d0b4093"/>
    <p:sldId xmlns:r="http://schemas.openxmlformats.org/officeDocument/2006/relationships" id="260" r:id="Reda89c884d9d4b54"/>
    <p:sldId xmlns:r="http://schemas.openxmlformats.org/officeDocument/2006/relationships" id="261" r:id="R6ef2559853d3443c"/>
    <p:sldId xmlns:r="http://schemas.openxmlformats.org/officeDocument/2006/relationships" id="262" r:id="R952b0587f41b4036"/>
    <p:sldId xmlns:r="http://schemas.openxmlformats.org/officeDocument/2006/relationships" id="263" r:id="R6b4def36ea934d5c"/>
    <p:sldId xmlns:r="http://schemas.openxmlformats.org/officeDocument/2006/relationships" id="264" r:id="R09dc2941fba74718"/>
    <p:sldId xmlns:r="http://schemas.openxmlformats.org/officeDocument/2006/relationships" id="265" r:id="R3da8839287984e39"/>
    <p:sldId xmlns:r="http://schemas.openxmlformats.org/officeDocument/2006/relationships" id="266" r:id="Rc502fe05cb074703"/>
    <p:sldId xmlns:r="http://schemas.openxmlformats.org/officeDocument/2006/relationships" id="267" r:id="R3ac36ac6330340a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f3512e6c83442e" /><Relationship Type="http://schemas.openxmlformats.org/officeDocument/2006/relationships/slideMaster" Target="/ppt/slideMasters/slideMaster1.xml" Id="R6dad32965e904d42" /><Relationship Type="http://schemas.openxmlformats.org/officeDocument/2006/relationships/notesMaster" Target="/ppt/notesMasters/notesMaster1.xml" Id="Rad9bac3b425542b3" /><Relationship Type="http://schemas.openxmlformats.org/officeDocument/2006/relationships/presProps" Target="/ppt/presProps.xml" Id="Ra98f7b245c6d4fcd" /><Relationship Type="http://schemas.openxmlformats.org/officeDocument/2006/relationships/tableStyles" Target="/ppt/tableStyles.xml" Id="R340e56516bc541da" /><Relationship Type="http://schemas.openxmlformats.org/officeDocument/2006/relationships/slide" Target="/ppt/slides/slide1.xml" Id="Rfa3d534c52db4fd1" /><Relationship Type="http://schemas.openxmlformats.org/officeDocument/2006/relationships/slide" Target="/ppt/slides/slide2.xml" Id="Rdc1add264c3b43ce" /><Relationship Type="http://schemas.openxmlformats.org/officeDocument/2006/relationships/slide" Target="/ppt/slides/slide3.xml" Id="R1b3bd1d51f9b4e6b" /><Relationship Type="http://schemas.openxmlformats.org/officeDocument/2006/relationships/slide" Target="/ppt/slides/slide4.xml" Id="Rb19902243d0b4093" /><Relationship Type="http://schemas.openxmlformats.org/officeDocument/2006/relationships/slide" Target="/ppt/slides/slide5.xml" Id="Reda89c884d9d4b54" /><Relationship Type="http://schemas.openxmlformats.org/officeDocument/2006/relationships/slide" Target="/ppt/slides/slide6.xml" Id="R6ef2559853d3443c" /><Relationship Type="http://schemas.openxmlformats.org/officeDocument/2006/relationships/slide" Target="/ppt/slides/slide7.xml" Id="R952b0587f41b4036" /><Relationship Type="http://schemas.openxmlformats.org/officeDocument/2006/relationships/slide" Target="/ppt/slides/slide8.xml" Id="R6b4def36ea934d5c" /><Relationship Type="http://schemas.openxmlformats.org/officeDocument/2006/relationships/slide" Target="/ppt/slides/slide9.xml" Id="R09dc2941fba74718" /><Relationship Type="http://schemas.openxmlformats.org/officeDocument/2006/relationships/slide" Target="/ppt/slides/slide10.xml" Id="R3da8839287984e39" /><Relationship Type="http://schemas.openxmlformats.org/officeDocument/2006/relationships/slide" Target="/ppt/slides/slide11.xml" Id="Rc502fe05cb074703" /><Relationship Type="http://schemas.openxmlformats.org/officeDocument/2006/relationships/slide" Target="/ppt/slides/slide12.xml" Id="R3ac36ac6330340a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2f8ed858794d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d75d52fbf04bc4" /><Relationship Type="http://schemas.openxmlformats.org/officeDocument/2006/relationships/notesMaster" Target="/ppt/notesMasters/notesMaster1.xml" Id="Rd693726f494644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15cb399112441c3" /><Relationship Type="http://schemas.openxmlformats.org/officeDocument/2006/relationships/notesMaster" Target="/ppt/notesMasters/notesMaster1.xml" Id="R19a81bc1245442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56b6d8597f4636" /><Relationship Type="http://schemas.openxmlformats.org/officeDocument/2006/relationships/notesMaster" Target="/ppt/notesMasters/notesMaster1.xml" Id="Rb7dcdf1387db4a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bf39e18486d4e0b" /><Relationship Type="http://schemas.openxmlformats.org/officeDocument/2006/relationships/notesMaster" Target="/ppt/notesMasters/notesMaster1.xml" Id="R33c3deb81f1e4f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0aa75d24b34acf" /><Relationship Type="http://schemas.openxmlformats.org/officeDocument/2006/relationships/notesMaster" Target="/ppt/notesMasters/notesMaster1.xml" Id="Rab8cb3bb9bb148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8b3e5a7c884340" /><Relationship Type="http://schemas.openxmlformats.org/officeDocument/2006/relationships/notesMaster" Target="/ppt/notesMasters/notesMaster1.xml" Id="R2302a39468b24a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c015e776f64568" /><Relationship Type="http://schemas.openxmlformats.org/officeDocument/2006/relationships/notesMaster" Target="/ppt/notesMasters/notesMaster1.xml" Id="Rfe694d2dafe2464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8e3f37f5a142d4" /><Relationship Type="http://schemas.openxmlformats.org/officeDocument/2006/relationships/notesMaster" Target="/ppt/notesMasters/notesMaster1.xml" Id="R8efbd9c8e99f449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16930e851144fb7" /><Relationship Type="http://schemas.openxmlformats.org/officeDocument/2006/relationships/notesMaster" Target="/ppt/notesMasters/notesMaster1.xml" Id="R5b3d09ba79d346d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0dedc764be04b1f" /><Relationship Type="http://schemas.openxmlformats.org/officeDocument/2006/relationships/notesMaster" Target="/ppt/notesMasters/notesMaster1.xml" Id="Red0e9f45ca764cf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ca2836d39e43c0" /><Relationship Type="http://schemas.openxmlformats.org/officeDocument/2006/relationships/notesMaster" Target="/ppt/notesMasters/notesMaster1.xml" Id="R2c0f00b39bc44a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eddda7d65d648c2" /><Relationship Type="http://schemas.openxmlformats.org/officeDocument/2006/relationships/notesMaster" Target="/ppt/notesMasters/notesMaster1.xml" Id="R66bbb156822046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Мета: пояснити будову естерів, утворення, властивості, природне поширення та практичне застосування. Зображення: модель молекули етилацетату, Simon Weber / ChemSim, Public Domain, Wikimedia Commons: https://commons.wikimedia.org/wiki/File:Ethyl-acetate-from-xtal-3D-bs-17.png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Визначення узгоджено з IUPAC Gold Book, термін ester: https://goldbook.iupac.org/terms/view/E02219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Приклад створено для матеріалу. Для 10 класу доречно показати систематичну назву й поширену назву поруч.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Естерифікація оборотна. У шкільній моделі використовуємо загальне рівняння та принцип зміщення рівноваги. Визначення естерів: IUPAC Gold Book https://goldbook.iupac.org/terms/view/E02219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Якісний зв'язок між будовою та властивостями подано як пояснювальну модель, без числових узагальнень для всього класу сполук.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Важлива методична поправка: не ототожнювати запах плоду з однією речовиною. Приклади естерних функціональних груп подано узагальнено.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Формула, назви, застосування і класифікація небезпеки: PubChem, Ethyl Acetate, CID 8857 https://pubchem.ncbi.nlm.nih.gov/compound/Ethyl-Acetate. Зображення молекули: Simon Weber / ChemSim, Public Domain, Wikimedia Commons https://commons.wikimedia.org/wiki/File:Ethyl-acetate-from-xtal-3D-bs-17.png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Дані для ізоамілацетату: NIST Chemistry WebBook, CAS 123-92-2, formula C7H14O2, synonyms include banana oil https://webbook.nist.gov/cgi/cbook.cgi?ID=C123922&amp;Mask=200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Сфери застосування згруповано за функцією речовин. Уточнення: ПЕТ - поліестер; не слід називати всі синтетичні волокна естерами.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Класи небезпеки для етилацетату перевірено за PubChem CID 8857: flammable liquid and vapor; causes serious eye irritation; may cause drowsiness or dizziness. https://pubchem.ncbi.nlm.nih.gov/compound/Ethyl-Acetate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Завдання створено спеціально для цього матеріалу. Воно перевіряє номенклатуру, рівняння, причинно-наслідкове пояснення, класифікацію та критичне мислення.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 для самоперевірки. Учитель може запропонувати учням аргументувати відповідь 4 з урахуванням природного й синтетичного походження речовин.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48e224a428456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d31e0bcf934496" /><Relationship Type="http://schemas.openxmlformats.org/officeDocument/2006/relationships/slideLayout" Target="/ppt/slideLayouts/slideLayout1.xml" Id="R18f60c49af494e3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f60c49af494e3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eb194115004715" /><Relationship Type="http://schemas.openxmlformats.org/officeDocument/2006/relationships/image" Target="/ppt/media/image.png" Id="R91ffd0676b7f41a6" /><Relationship Type="http://schemas.openxmlformats.org/officeDocument/2006/relationships/notesSlide" Target="/ppt/notesSlides/notesSlide1.xml" Id="R2b5609f47e7b455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1c3cc659344c6e" /><Relationship Type="http://schemas.openxmlformats.org/officeDocument/2006/relationships/notesSlide" Target="/ppt/notesSlides/notesSlide2.xml" Id="R3fcaef427efd44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8ee01592ab48ff" /><Relationship Type="http://schemas.openxmlformats.org/officeDocument/2006/relationships/notesSlide" Target="/ppt/notesSlides/notesSlide3.xml" Id="Rddbf2c936e2d44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adc746c9474fc5" /><Relationship Type="http://schemas.openxmlformats.org/officeDocument/2006/relationships/notesSlide" Target="/ppt/notesSlides/notesSlide4.xml" Id="R1e2d7d39a5d549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4a3e03141043cb" /><Relationship Type="http://schemas.openxmlformats.org/officeDocument/2006/relationships/notesSlide" Target="/ppt/notesSlides/notesSlide5.xml" Id="R4583a3f1a5c14fa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c78c138f63489c" /><Relationship Type="http://schemas.openxmlformats.org/officeDocument/2006/relationships/notesSlide" Target="/ppt/notesSlides/notesSlide6.xml" Id="R5219116251a04bd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ed9ac46584862" /><Relationship Type="http://schemas.openxmlformats.org/officeDocument/2006/relationships/image" Target="/ppt/media/image2.png" Id="R3b5546a4b07548e2" /><Relationship Type="http://schemas.openxmlformats.org/officeDocument/2006/relationships/notesSlide" Target="/ppt/notesSlides/notesSlide7.xml" Id="R1c47ee0e3660496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1c7a532f924176" /><Relationship Type="http://schemas.openxmlformats.org/officeDocument/2006/relationships/notesSlide" Target="/ppt/notesSlides/notesSlide8.xml" Id="R7eac6d1df37f4a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3428441c24257" /><Relationship Type="http://schemas.openxmlformats.org/officeDocument/2006/relationships/notesSlide" Target="/ppt/notesSlides/notesSlide9.xml" Id="R2701083c4afb48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d711b822e4dac" /><Relationship Type="http://schemas.openxmlformats.org/officeDocument/2006/relationships/notesSlide" Target="/ppt/notesSlides/notesSlide10.xml" Id="Ra7533fae0f7147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79553e67a4f0e" /><Relationship Type="http://schemas.openxmlformats.org/officeDocument/2006/relationships/notesSlide" Target="/ppt/notesSlides/notesSlide11.xml" Id="Rf9496f631d5a444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e5622c2d354164" /><Relationship Type="http://schemas.openxmlformats.org/officeDocument/2006/relationships/notesSlide" Target="/ppt/notesSlides/notesSlide12.xml" Id="R17d2f1720c1545a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brand">
            <a:extLst xmlns:a="http://schemas.openxmlformats.org/drawingml/2006/main">
              <a:ext uri="{FF2B5EF4-FFF2-40B4-BE49-F238E27FC236}">
                <a16:creationId xmlns:a16="http://schemas.microsoft.com/office/drawing/2014/main" id="{657677FD-6B88-4C42-9875-969DAD21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058E4204-6E6A-417D-8731-1F1EAB440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  <p:sp>
        <p:nvSpPr>
          <p:cNvPr id="3" name="cover-accent">
            <a:extLst xmlns:a="http://schemas.openxmlformats.org/drawingml/2006/main">
              <a:ext uri="{FF2B5EF4-FFF2-40B4-BE49-F238E27FC236}">
                <a16:creationId xmlns:a16="http://schemas.microsoft.com/office/drawing/2014/main" id="{57D558E2-DD76-4FA2-BA7C-667438D60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04900"/>
            <a:ext cx="13335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3D5A022-A66A-4225-A1C2-8D4B7DAD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4287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Естери в природі та їх застосування</a:t>
            </a:r>
          </a:p>
        </p:txBody>
      </p:sp>
      <p:sp>
        <p:nvSpPr>
          <p:cNvPr id="5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4594D64B-84DB-4EE6-B848-BBF020EEC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486150"/>
            <a:ext cx="5619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D5ECE8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D5ECE8"/>
                </a:solidFill>
                <a:latin typeface="DejaVu Sans"/>
                <a:ea typeface="DejaVu Sans"/>
                <a:cs typeface="DejaVu Sans"/>
              </a:rPr>
              <a:t>Від будови молекули до запахів, розчинників і полімерів</a:t>
            </a:r>
          </a:p>
        </p:txBody>
      </p:sp>
      <p:sp>
        <p:nvSpPr>
          <p:cNvPr id="6" name="image-frame">
            <a:extLst xmlns:a="http://schemas.openxmlformats.org/drawingml/2006/main">
              <a:ext uri="{FF2B5EF4-FFF2-40B4-BE49-F238E27FC236}">
                <a16:creationId xmlns:a16="http://schemas.microsoft.com/office/drawing/2014/main" id="{2F42616A-8781-4382-B2C3-AB49F53D9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990600"/>
            <a:ext cx="4286250" cy="4381500"/>
          </a:xfrm>
          <a:prstGeom xmlns:a="http://schemas.openxmlformats.org/drawingml/2006/main" prst="roundRect">
            <a:avLst>
              <a:gd name="adj" fmla="val 1778"/>
            </a:avLst>
          </a:prstGeom>
          <a:solidFill xmlns:a="http://schemas.openxmlformats.org/drawingml/2006/main">
            <a:srgbClr val="0B272C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fd0676b7f41a6"/>
          <a:srcRect xmlns:a="http://schemas.openxmlformats.org/drawingml/2006/main" l="19890" t="0" r="198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1181100"/>
            <a:ext cx="3905250" cy="3619500"/>
          </a:xfrm>
          <a:prstGeom xmlns:a="http://schemas.openxmlformats.org/drawingml/2006/main" prst="rect">
            <a:avLst/>
          </a:prstGeom>
        </p:spPr>
      </p:pic>
      <p:sp>
        <p:nvSpPr>
          <p:cNvPr id="8" name="image-cap">
            <a:extLst xmlns:a="http://schemas.openxmlformats.org/drawingml/2006/main">
              <a:ext uri="{FF2B5EF4-FFF2-40B4-BE49-F238E27FC236}">
                <a16:creationId xmlns:a16="http://schemas.microsoft.com/office/drawing/2014/main" id="{2E6D8B60-62C8-4957-982E-EF904566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8768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59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rPr>
              <a:t>C - темно-сірий · H - світло-сірий · O - червоний</a:t>
            </a:r>
          </a:p>
        </p:txBody>
      </p:sp>
      <p:sp>
        <p:nvSpPr>
          <p:cNvPr id="9" name="cover-grade">
            <a:extLst xmlns:a="http://schemas.openxmlformats.org/drawingml/2006/main">
              <a:ext uri="{FF2B5EF4-FFF2-40B4-BE49-F238E27FC236}">
                <a16:creationId xmlns:a16="http://schemas.microsoft.com/office/drawing/2014/main" id="{418AC5BE-A61F-4E7D-BEA8-753AB51AA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105400"/>
            <a:ext cx="5334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ХІМІЯ · 10 КЛАС</a:t>
            </a:r>
          </a:p>
        </p:txBody>
      </p:sp>
    </p:spTree>
    <p:extLst>
      <p:ext uri="{BB962C8B-B14F-4D97-AF65-F5344CB8AC3E}">
        <p14:creationId xmlns:p14="http://schemas.microsoft.com/office/powerpoint/2010/main" val="184760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brand">
            <a:extLst xmlns:a="http://schemas.openxmlformats.org/drawingml/2006/main">
              <a:ext uri="{FF2B5EF4-FFF2-40B4-BE49-F238E27FC236}">
                <a16:creationId xmlns:a16="http://schemas.microsoft.com/office/drawing/2014/main" id="{6A542589-3071-4A46-84C3-3B8606BA2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45EC19C8-2B54-4713-BF2E-C07CE0DD8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Що називають естерами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3D45808-5728-4E59-87CA-C815DDD23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  <p:sp>
        <p:nvSpPr>
          <p:cNvPr id="4" name="formula-bg">
            <a:extLst xmlns:a="http://schemas.openxmlformats.org/drawingml/2006/main">
              <a:ext uri="{FF2B5EF4-FFF2-40B4-BE49-F238E27FC236}">
                <a16:creationId xmlns:a16="http://schemas.microsoft.com/office/drawing/2014/main" id="{F0D8CE3E-E5B8-4A33-99AA-2E8710728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00200"/>
            <a:ext cx="47625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5" name="formula">
            <a:extLst xmlns:a="http://schemas.openxmlformats.org/drawingml/2006/main">
              <a:ext uri="{FF2B5EF4-FFF2-40B4-BE49-F238E27FC236}">
                <a16:creationId xmlns:a16="http://schemas.microsoft.com/office/drawing/2014/main" id="{F6C71E20-E30E-48CB-ACB1-F0C1FDEDC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809750"/>
            <a:ext cx="4191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R-C(=O)-O-R'</a:t>
            </a:r>
          </a:p>
        </p:txBody>
      </p:sp>
      <p:sp>
        <p:nvSpPr>
          <p:cNvPr id="6" name="lead">
            <a:extLst xmlns:a="http://schemas.openxmlformats.org/drawingml/2006/main">
              <a:ext uri="{FF2B5EF4-FFF2-40B4-BE49-F238E27FC236}">
                <a16:creationId xmlns:a16="http://schemas.microsoft.com/office/drawing/2014/main" id="{A7C95C8A-4E77-43A0-B2D6-6319DDF07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150" y="1600200"/>
            <a:ext cx="5429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Естери - похідні оксокислот, у яких гідроксильну групу заміщено органічною групою через атом Оксигену.</a:t>
            </a:r>
          </a:p>
        </p:txBody>
      </p:sp>
      <p:sp>
        <p:nvSpPr>
          <p:cNvPr id="7" name="point-0">
            <a:extLst xmlns:a="http://schemas.openxmlformats.org/drawingml/2006/main">
              <a:ext uri="{FF2B5EF4-FFF2-40B4-BE49-F238E27FC236}">
                <a16:creationId xmlns:a16="http://schemas.microsoft.com/office/drawing/2014/main" id="{4ADB02EF-8279-4F47-BAB3-EE631B79E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33718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8" name="point-tag-0">
            <a:extLst xmlns:a="http://schemas.openxmlformats.org/drawingml/2006/main">
              <a:ext uri="{FF2B5EF4-FFF2-40B4-BE49-F238E27FC236}">
                <a16:creationId xmlns:a16="http://schemas.microsoft.com/office/drawing/2014/main" id="{D6BF7418-9784-48D1-AB1D-E85A1C50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76625"/>
            <a:ext cx="78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R</a:t>
            </a:r>
          </a:p>
        </p:txBody>
      </p:sp>
      <p:sp>
        <p:nvSpPr>
          <p:cNvPr id="9" name="point-text-0">
            <a:extLst xmlns:a="http://schemas.openxmlformats.org/drawingml/2006/main">
              <a:ext uri="{FF2B5EF4-FFF2-40B4-BE49-F238E27FC236}">
                <a16:creationId xmlns:a16="http://schemas.microsoft.com/office/drawing/2014/main" id="{0AF5DEF4-EABD-4D8D-8634-32204877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429000"/>
            <a:ext cx="200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вуглеводневий залишок від кислоти</a:t>
            </a:r>
          </a:p>
        </p:txBody>
      </p:sp>
      <p:sp>
        <p:nvSpPr>
          <p:cNvPr id="10" name="point-1">
            <a:extLst xmlns:a="http://schemas.openxmlformats.org/drawingml/2006/main">
              <a:ext uri="{FF2B5EF4-FFF2-40B4-BE49-F238E27FC236}">
                <a16:creationId xmlns:a16="http://schemas.microsoft.com/office/drawing/2014/main" id="{E6AEE439-0AD1-40C7-96B3-5B4F55D3F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33750"/>
            <a:ext cx="33718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1" name="point-tag-1">
            <a:extLst xmlns:a="http://schemas.openxmlformats.org/drawingml/2006/main">
              <a:ext uri="{FF2B5EF4-FFF2-40B4-BE49-F238E27FC236}">
                <a16:creationId xmlns:a16="http://schemas.microsoft.com/office/drawing/2014/main" id="{DB861338-C41F-4A9A-B40D-E5C22F966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476625"/>
            <a:ext cx="78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45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-COO-</a:t>
            </a:r>
          </a:p>
        </p:txBody>
      </p:sp>
      <p:sp>
        <p:nvSpPr>
          <p:cNvPr id="12" name="point-text-1">
            <a:extLst xmlns:a="http://schemas.openxmlformats.org/drawingml/2006/main">
              <a:ext uri="{FF2B5EF4-FFF2-40B4-BE49-F238E27FC236}">
                <a16:creationId xmlns:a16="http://schemas.microsoft.com/office/drawing/2014/main" id="{448A9DE0-24C2-42E5-B989-18A3A5CC7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3429000"/>
            <a:ext cx="200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естерна група</a:t>
            </a:r>
          </a:p>
        </p:txBody>
      </p:sp>
      <p:sp>
        <p:nvSpPr>
          <p:cNvPr id="13" name="point-2">
            <a:extLst xmlns:a="http://schemas.openxmlformats.org/drawingml/2006/main">
              <a:ext uri="{FF2B5EF4-FFF2-40B4-BE49-F238E27FC236}">
                <a16:creationId xmlns:a16="http://schemas.microsoft.com/office/drawing/2014/main" id="{25E2C432-F9E4-48B5-9FCC-D49745BD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333750"/>
            <a:ext cx="3371850" cy="1390650"/>
          </a:xfrm>
          <a:prstGeom xmlns:a="http://schemas.openxmlformats.org/drawingml/2006/main" prst="roundRect">
            <a:avLst>
              <a:gd name="adj" fmla="val 5479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4" name="point-tag-2">
            <a:extLst xmlns:a="http://schemas.openxmlformats.org/drawingml/2006/main">
              <a:ext uri="{FF2B5EF4-FFF2-40B4-BE49-F238E27FC236}">
                <a16:creationId xmlns:a16="http://schemas.microsoft.com/office/drawing/2014/main" id="{EE85B226-7642-406D-BD3F-67445926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476625"/>
            <a:ext cx="78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R'</a:t>
            </a:r>
          </a:p>
        </p:txBody>
      </p:sp>
      <p:sp>
        <p:nvSpPr>
          <p:cNvPr id="15" name="point-text-2">
            <a:extLst xmlns:a="http://schemas.openxmlformats.org/drawingml/2006/main">
              <a:ext uri="{FF2B5EF4-FFF2-40B4-BE49-F238E27FC236}">
                <a16:creationId xmlns:a16="http://schemas.microsoft.com/office/drawing/2014/main" id="{EC7157B0-6796-48D2-B8EE-79EA7E301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3429000"/>
            <a:ext cx="200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вуглеводневий залишок від спирту</a:t>
            </a:r>
          </a:p>
        </p:txBody>
      </p:sp>
      <p:sp>
        <p:nvSpPr>
          <p:cNvPr id="16" name="example-bg">
            <a:extLst xmlns:a="http://schemas.openxmlformats.org/drawingml/2006/main">
              <a:ext uri="{FF2B5EF4-FFF2-40B4-BE49-F238E27FC236}">
                <a16:creationId xmlns:a16="http://schemas.microsoft.com/office/drawing/2014/main" id="{56421165-50B3-4F24-B137-07067467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181600"/>
            <a:ext cx="94107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C02EDB4E-A96E-42CB-909B-00CD0794F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248275"/>
            <a:ext cx="8839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CH3COOCH2CH3 - етил етаноат (етилацетат)</a:t>
            </a:r>
          </a:p>
        </p:txBody>
      </p:sp>
    </p:spTree>
    <p:extLst>
      <p:ext uri="{BB962C8B-B14F-4D97-AF65-F5344CB8AC3E}">
        <p14:creationId xmlns:p14="http://schemas.microsoft.com/office/powerpoint/2010/main" val="16918733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">
            <a:extLst xmlns:a="http://schemas.openxmlformats.org/drawingml/2006/main">
              <a:ext uri="{FF2B5EF4-FFF2-40B4-BE49-F238E27FC236}">
                <a16:creationId xmlns:a16="http://schemas.microsoft.com/office/drawing/2014/main" id="{C6078E01-4D1F-4123-8957-DA795723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D3255564-F2E1-43BF-A7E0-B3FFED5DD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Як прочитати назву естеру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BA41810F-6544-4FA8-8A11-D6FE9286E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  <p:sp>
        <p:nvSpPr>
          <p:cNvPr id="4" name="step-0">
            <a:extLst xmlns:a="http://schemas.openxmlformats.org/drawingml/2006/main">
              <a:ext uri="{FF2B5EF4-FFF2-40B4-BE49-F238E27FC236}">
                <a16:creationId xmlns:a16="http://schemas.microsoft.com/office/drawing/2014/main" id="{6C0C44CE-1357-4F30-A90C-E08B21889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76400"/>
            <a:ext cx="2438400" cy="300990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step-num-0">
            <a:extLst xmlns:a="http://schemas.openxmlformats.org/drawingml/2006/main">
              <a:ext uri="{FF2B5EF4-FFF2-40B4-BE49-F238E27FC236}">
                <a16:creationId xmlns:a16="http://schemas.microsoft.com/office/drawing/2014/main" id="{67BB5034-5C79-4B22-B71A-227FEB49E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859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193"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step-title-0">
            <a:extLst xmlns:a="http://schemas.openxmlformats.org/drawingml/2006/main">
              <a:ext uri="{FF2B5EF4-FFF2-40B4-BE49-F238E27FC236}">
                <a16:creationId xmlns:a16="http://schemas.microsoft.com/office/drawing/2014/main" id="{4823B8E3-8EC7-435B-AC17-19E44F25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67000"/>
            <a:ext cx="1981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069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Знайди спиртову частину</a:t>
            </a:r>
          </a:p>
        </p:txBody>
      </p:sp>
      <p:sp>
        <p:nvSpPr>
          <p:cNvPr id="7" name="step-body-0">
            <a:extLst xmlns:a="http://schemas.openxmlformats.org/drawingml/2006/main">
              <a:ext uri="{FF2B5EF4-FFF2-40B4-BE49-F238E27FC236}">
                <a16:creationId xmlns:a16="http://schemas.microsoft.com/office/drawing/2014/main" id="{78D44F9C-1A67-4AC8-A501-8ADAFBE0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1943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Група після атома O дає назву алкілу.</a:t>
            </a:r>
          </a:p>
        </p:txBody>
      </p:sp>
      <p:sp>
        <p:nvSpPr>
          <p:cNvPr id="8" name="step-1">
            <a:extLst xmlns:a="http://schemas.openxmlformats.org/drawingml/2006/main">
              <a:ext uri="{FF2B5EF4-FFF2-40B4-BE49-F238E27FC236}">
                <a16:creationId xmlns:a16="http://schemas.microsoft.com/office/drawing/2014/main" id="{4D67956F-8BA9-400D-AD43-98D4C6BE1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1676400"/>
            <a:ext cx="2438400" cy="300990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9" name="step-num-1">
            <a:extLst xmlns:a="http://schemas.openxmlformats.org/drawingml/2006/main">
              <a:ext uri="{FF2B5EF4-FFF2-40B4-BE49-F238E27FC236}">
                <a16:creationId xmlns:a16="http://schemas.microsoft.com/office/drawing/2014/main" id="{CC0C1F27-F62A-4C8E-9913-965AA29A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18859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193"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step-title-1">
            <a:extLst xmlns:a="http://schemas.openxmlformats.org/drawingml/2006/main">
              <a:ext uri="{FF2B5EF4-FFF2-40B4-BE49-F238E27FC236}">
                <a16:creationId xmlns:a16="http://schemas.microsoft.com/office/drawing/2014/main" id="{65191C71-440F-48B2-A990-5A9A87D24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667000"/>
            <a:ext cx="1981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221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Назви кислотний залишок</a:t>
            </a:r>
          </a:p>
        </p:txBody>
      </p:sp>
      <p:sp>
        <p:nvSpPr>
          <p:cNvPr id="11" name="step-body-1">
            <a:extLst xmlns:a="http://schemas.openxmlformats.org/drawingml/2006/main">
              <a:ext uri="{FF2B5EF4-FFF2-40B4-BE49-F238E27FC236}">
                <a16:creationId xmlns:a16="http://schemas.microsoft.com/office/drawing/2014/main" id="{C1FBE0F0-3005-4021-A451-B322DE62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352800"/>
            <a:ext cx="1943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288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Закінчення назви кислоти змінюємо на -оат.</a:t>
            </a:r>
          </a:p>
        </p:txBody>
      </p:sp>
      <p:sp>
        <p:nvSpPr>
          <p:cNvPr id="12" name="step-2">
            <a:extLst xmlns:a="http://schemas.openxmlformats.org/drawingml/2006/main">
              <a:ext uri="{FF2B5EF4-FFF2-40B4-BE49-F238E27FC236}">
                <a16:creationId xmlns:a16="http://schemas.microsoft.com/office/drawing/2014/main" id="{504E4CBB-83F8-4EEA-9B47-40386FFDC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676400"/>
            <a:ext cx="2438400" cy="300990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3" name="step-num-2">
            <a:extLst xmlns:a="http://schemas.openxmlformats.org/drawingml/2006/main">
              <a:ext uri="{FF2B5EF4-FFF2-40B4-BE49-F238E27FC236}">
                <a16:creationId xmlns:a16="http://schemas.microsoft.com/office/drawing/2014/main" id="{F7AD4A27-64F5-4C14-B3B6-EE356D1C1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8859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193"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step-title-2">
            <a:extLst xmlns:a="http://schemas.openxmlformats.org/drawingml/2006/main">
              <a:ext uri="{FF2B5EF4-FFF2-40B4-BE49-F238E27FC236}">
                <a16:creationId xmlns:a16="http://schemas.microsoft.com/office/drawing/2014/main" id="{82542F26-03BC-4FDA-BC56-DCB8F4BB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667000"/>
            <a:ext cx="1981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Поєднай частини</a:t>
            </a:r>
          </a:p>
        </p:txBody>
      </p:sp>
      <p:sp>
        <p:nvSpPr>
          <p:cNvPr id="15" name="step-body-2">
            <a:extLst xmlns:a="http://schemas.openxmlformats.org/drawingml/2006/main">
              <a:ext uri="{FF2B5EF4-FFF2-40B4-BE49-F238E27FC236}">
                <a16:creationId xmlns:a16="http://schemas.microsoft.com/office/drawing/2014/main" id="{B7565181-1048-4AA1-96C9-79CFDA79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352800"/>
            <a:ext cx="1943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Алкіл + алканоат: етил етаноат.</a:t>
            </a:r>
          </a:p>
        </p:txBody>
      </p:sp>
      <p:sp>
        <p:nvSpPr>
          <p:cNvPr id="16" name="step-3">
            <a:extLst xmlns:a="http://schemas.openxmlformats.org/drawingml/2006/main">
              <a:ext uri="{FF2B5EF4-FFF2-40B4-BE49-F238E27FC236}">
                <a16:creationId xmlns:a16="http://schemas.microsoft.com/office/drawing/2014/main" id="{AF5E9CB9-5762-47D6-87EA-526BA938F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1676400"/>
            <a:ext cx="2438400" cy="3009900"/>
          </a:xfrm>
          <a:prstGeom xmlns:a="http://schemas.openxmlformats.org/drawingml/2006/main" prst="roundRect">
            <a:avLst>
              <a:gd name="adj" fmla="val 3125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7" name="step-num-3">
            <a:extLst xmlns:a="http://schemas.openxmlformats.org/drawingml/2006/main">
              <a:ext uri="{FF2B5EF4-FFF2-40B4-BE49-F238E27FC236}">
                <a16:creationId xmlns:a16="http://schemas.microsoft.com/office/drawing/2014/main" id="{A09F0C31-9AD0-4E53-A4E6-F2120DFE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1885950"/>
            <a:ext cx="590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193"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step-title-3">
            <a:extLst xmlns:a="http://schemas.openxmlformats.org/drawingml/2006/main">
              <a:ext uri="{FF2B5EF4-FFF2-40B4-BE49-F238E27FC236}">
                <a16:creationId xmlns:a16="http://schemas.microsoft.com/office/drawing/2014/main" id="{B35161E0-127C-4DBC-BC71-6E46B142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667000"/>
            <a:ext cx="1981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Перевір формулу</a:t>
            </a:r>
          </a:p>
        </p:txBody>
      </p:sp>
      <p:sp>
        <p:nvSpPr>
          <p:cNvPr id="19" name="step-body-3">
            <a:extLst xmlns:a="http://schemas.openxmlformats.org/drawingml/2006/main">
              <a:ext uri="{FF2B5EF4-FFF2-40B4-BE49-F238E27FC236}">
                <a16:creationId xmlns:a16="http://schemas.microsoft.com/office/drawing/2014/main" id="{A89B7A7B-3B25-4D9F-8D33-FA9AEE36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352800"/>
            <a:ext cx="19431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CH3COOCH2CH3: 4 C, 8 H, 2 O.</a:t>
            </a:r>
          </a:p>
        </p:txBody>
      </p:sp>
      <p:sp>
        <p:nvSpPr>
          <p:cNvPr id="20" name="example-bg">
            <a:extLst xmlns:a="http://schemas.openxmlformats.org/drawingml/2006/main">
              <a:ext uri="{FF2B5EF4-FFF2-40B4-BE49-F238E27FC236}">
                <a16:creationId xmlns:a16="http://schemas.microsoft.com/office/drawing/2014/main" id="{D9954075-5281-4FBF-A89E-4F9C5C32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85900" y="5105400"/>
            <a:ext cx="9220200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DEC6DD58-7B98-4D7A-978E-AE5704719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5191125"/>
            <a:ext cx="86487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CH3CH2COOCH3 → метил пропаноат</a:t>
            </a:r>
          </a:p>
        </p:txBody>
      </p:sp>
    </p:spTree>
    <p:extLst>
      <p:ext uri="{BB962C8B-B14F-4D97-AF65-F5344CB8AC3E}">
        <p14:creationId xmlns:p14="http://schemas.microsoft.com/office/powerpoint/2010/main" val="16831024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brand">
            <a:extLst xmlns:a="http://schemas.openxmlformats.org/drawingml/2006/main">
              <a:ext uri="{FF2B5EF4-FFF2-40B4-BE49-F238E27FC236}">
                <a16:creationId xmlns:a16="http://schemas.microsoft.com/office/drawing/2014/main" id="{BC4D3BBA-31F3-4C1E-9952-DC93EE8A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B03F654-33B2-482B-BC91-A4E492C0D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Естерифікація: реакція рівноваги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5B9CF59-A372-43B5-913D-B30056798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  <p:sp>
        <p:nvSpPr>
          <p:cNvPr id="4" name="equation-bg">
            <a:extLst xmlns:a="http://schemas.openxmlformats.org/drawingml/2006/main">
              <a:ext uri="{FF2B5EF4-FFF2-40B4-BE49-F238E27FC236}">
                <a16:creationId xmlns:a16="http://schemas.microsoft.com/office/drawing/2014/main" id="{C6D76C44-4FF1-4D5E-99FE-923F8684E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9250"/>
            <a:ext cx="11125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5" name="equation">
            <a:extLst xmlns:a="http://schemas.openxmlformats.org/drawingml/2006/main">
              <a:ext uri="{FF2B5EF4-FFF2-40B4-BE49-F238E27FC236}">
                <a16:creationId xmlns:a16="http://schemas.microsoft.com/office/drawing/2014/main" id="{62B43C8A-6415-4F79-A84B-0E4216219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90700"/>
            <a:ext cx="10363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R-COOH + R'-OH ⇌ R-COOR' + H2O</a:t>
            </a:r>
          </a:p>
        </p:txBody>
      </p:sp>
      <p:sp>
        <p:nvSpPr>
          <p:cNvPr id="6" name="lab-0-bg">
            <a:extLst xmlns:a="http://schemas.openxmlformats.org/drawingml/2006/main">
              <a:ext uri="{FF2B5EF4-FFF2-40B4-BE49-F238E27FC236}">
                <a16:creationId xmlns:a16="http://schemas.microsoft.com/office/drawing/2014/main" id="{8D4EF01C-7E38-41FC-9C7D-221CA39D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33700"/>
            <a:ext cx="20764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7" name="lab-0">
            <a:extLst xmlns:a="http://schemas.openxmlformats.org/drawingml/2006/main">
              <a:ext uri="{FF2B5EF4-FFF2-40B4-BE49-F238E27FC236}">
                <a16:creationId xmlns:a16="http://schemas.microsoft.com/office/drawing/2014/main" id="{BCC3CE47-C7B4-4FEA-AD29-E65F03DF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62275"/>
            <a:ext cx="1847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047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карбонова кислота</a:t>
            </a:r>
          </a:p>
        </p:txBody>
      </p:sp>
      <p:sp>
        <p:nvSpPr>
          <p:cNvPr id="8" name="lab-1-bg">
            <a:extLst xmlns:a="http://schemas.openxmlformats.org/drawingml/2006/main">
              <a:ext uri="{FF2B5EF4-FFF2-40B4-BE49-F238E27FC236}">
                <a16:creationId xmlns:a16="http://schemas.microsoft.com/office/drawing/2014/main" id="{C9D61FD9-2F9F-41B4-93A2-3977D158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933700"/>
            <a:ext cx="1809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9" name="lab-1">
            <a:extLst xmlns:a="http://schemas.openxmlformats.org/drawingml/2006/main">
              <a:ext uri="{FF2B5EF4-FFF2-40B4-BE49-F238E27FC236}">
                <a16:creationId xmlns:a16="http://schemas.microsoft.com/office/drawing/2014/main" id="{CD25EC24-67ED-432D-9034-48F192BBB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296227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спирт</a:t>
            </a:r>
          </a:p>
        </p:txBody>
      </p:sp>
      <p:sp>
        <p:nvSpPr>
          <p:cNvPr id="10" name="lab-2-bg">
            <a:extLst xmlns:a="http://schemas.openxmlformats.org/drawingml/2006/main">
              <a:ext uri="{FF2B5EF4-FFF2-40B4-BE49-F238E27FC236}">
                <a16:creationId xmlns:a16="http://schemas.microsoft.com/office/drawing/2014/main" id="{72D99D74-7CD2-4BC3-B347-82B501EF1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33700"/>
            <a:ext cx="1809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1" name="lab-2">
            <a:extLst xmlns:a="http://schemas.openxmlformats.org/drawingml/2006/main">
              <a:ext uri="{FF2B5EF4-FFF2-40B4-BE49-F238E27FC236}">
                <a16:creationId xmlns:a16="http://schemas.microsoft.com/office/drawing/2014/main" id="{24B1B6DB-B379-4CED-AFE5-71922696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6227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естер</a:t>
            </a:r>
          </a:p>
        </p:txBody>
      </p:sp>
      <p:sp>
        <p:nvSpPr>
          <p:cNvPr id="12" name="lab-3-bg">
            <a:extLst xmlns:a="http://schemas.openxmlformats.org/drawingml/2006/main">
              <a:ext uri="{FF2B5EF4-FFF2-40B4-BE49-F238E27FC236}">
                <a16:creationId xmlns:a16="http://schemas.microsoft.com/office/drawing/2014/main" id="{106E4A94-0E04-4051-AEC7-F99C44E3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933700"/>
            <a:ext cx="1809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3" name="lab-3">
            <a:extLst xmlns:a="http://schemas.openxmlformats.org/drawingml/2006/main">
              <a:ext uri="{FF2B5EF4-FFF2-40B4-BE49-F238E27FC236}">
                <a16:creationId xmlns:a16="http://schemas.microsoft.com/office/drawing/2014/main" id="{C27F9B2D-E8E8-4D08-854B-8CBAD74E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962275"/>
            <a:ext cx="1581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вода</a:t>
            </a:r>
          </a:p>
        </p:txBody>
      </p:sp>
      <p:sp>
        <p:nvSpPr>
          <p:cNvPr id="14" name="condition-0">
            <a:extLst xmlns:a="http://schemas.openxmlformats.org/drawingml/2006/main">
              <a:ext uri="{FF2B5EF4-FFF2-40B4-BE49-F238E27FC236}">
                <a16:creationId xmlns:a16="http://schemas.microsoft.com/office/drawing/2014/main" id="{20BC3107-E013-4CFF-95F1-9814A684B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57600"/>
            <a:ext cx="3390900" cy="17716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5" name="condition-title-0">
            <a:extLst xmlns:a="http://schemas.openxmlformats.org/drawingml/2006/main">
              <a:ext uri="{FF2B5EF4-FFF2-40B4-BE49-F238E27FC236}">
                <a16:creationId xmlns:a16="http://schemas.microsoft.com/office/drawing/2014/main" id="{47814B9C-3683-4319-91E3-69442373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57625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КАТАЛІЗАТОР</a:t>
            </a:r>
          </a:p>
        </p:txBody>
      </p:sp>
      <p:sp>
        <p:nvSpPr>
          <p:cNvPr id="16" name="condition-body-0">
            <a:extLst xmlns:a="http://schemas.openxmlformats.org/drawingml/2006/main">
              <a:ext uri="{FF2B5EF4-FFF2-40B4-BE49-F238E27FC236}">
                <a16:creationId xmlns:a16="http://schemas.microsoft.com/office/drawing/2014/main" id="{B1223AE0-46FD-4BEB-9181-C5073E87C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3624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кислота прискорює реакцію</a:t>
            </a:r>
          </a:p>
        </p:txBody>
      </p:sp>
      <p:sp>
        <p:nvSpPr>
          <p:cNvPr id="17" name="condition-1">
            <a:extLst xmlns:a="http://schemas.openxmlformats.org/drawingml/2006/main">
              <a:ext uri="{FF2B5EF4-FFF2-40B4-BE49-F238E27FC236}">
                <a16:creationId xmlns:a16="http://schemas.microsoft.com/office/drawing/2014/main" id="{B946CFCB-9CF1-4740-B9BC-F9930134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57600"/>
            <a:ext cx="3390900" cy="17716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18" name="condition-title-1">
            <a:extLst xmlns:a="http://schemas.openxmlformats.org/drawingml/2006/main">
              <a:ext uri="{FF2B5EF4-FFF2-40B4-BE49-F238E27FC236}">
                <a16:creationId xmlns:a16="http://schemas.microsoft.com/office/drawing/2014/main" id="{393C37AD-7AB5-43D0-99BC-DB7E1DF3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57625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НАГРІВАННЯ</a:t>
            </a:r>
          </a:p>
        </p:txBody>
      </p:sp>
      <p:sp>
        <p:nvSpPr>
          <p:cNvPr id="19" name="condition-body-1">
            <a:extLst xmlns:a="http://schemas.openxmlformats.org/drawingml/2006/main">
              <a:ext uri="{FF2B5EF4-FFF2-40B4-BE49-F238E27FC236}">
                <a16:creationId xmlns:a16="http://schemas.microsoft.com/office/drawing/2014/main" id="{4C0C0331-9CDE-45E5-8E7B-EA73AAF1D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3624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збільшує швидкість процесу</a:t>
            </a:r>
          </a:p>
        </p:txBody>
      </p:sp>
      <p:sp>
        <p:nvSpPr>
          <p:cNvPr id="20" name="condition-2">
            <a:extLst xmlns:a="http://schemas.openxmlformats.org/drawingml/2006/main">
              <a:ext uri="{FF2B5EF4-FFF2-40B4-BE49-F238E27FC236}">
                <a16:creationId xmlns:a16="http://schemas.microsoft.com/office/drawing/2014/main" id="{79EF4F44-ED85-44EA-A7C9-A418F263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657600"/>
            <a:ext cx="3390900" cy="1771650"/>
          </a:xfrm>
          <a:prstGeom xmlns:a="http://schemas.openxmlformats.org/drawingml/2006/main" prst="roundRect">
            <a:avLst>
              <a:gd name="adj" fmla="val 43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condition-title-2">
            <a:extLst xmlns:a="http://schemas.openxmlformats.org/drawingml/2006/main">
              <a:ext uri="{FF2B5EF4-FFF2-40B4-BE49-F238E27FC236}">
                <a16:creationId xmlns:a16="http://schemas.microsoft.com/office/drawing/2014/main" id="{DD3E8BE7-4F39-4F31-AB2F-D503FDA7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857625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РІВНОВАГА</a:t>
            </a:r>
          </a:p>
        </p:txBody>
      </p:sp>
      <p:sp>
        <p:nvSpPr>
          <p:cNvPr id="22" name="condition-body-2">
            <a:extLst xmlns:a="http://schemas.openxmlformats.org/drawingml/2006/main">
              <a:ext uri="{FF2B5EF4-FFF2-40B4-BE49-F238E27FC236}">
                <a16:creationId xmlns:a16="http://schemas.microsoft.com/office/drawing/2014/main" id="{E9BCCD47-DA78-4AF0-9E00-E996B19F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362450"/>
            <a:ext cx="28194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414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вихід зростає, якщо відводити воду або брати надлишок реагенту</a:t>
            </a:r>
          </a:p>
        </p:txBody>
      </p:sp>
    </p:spTree>
    <p:extLst>
      <p:ext uri="{BB962C8B-B14F-4D97-AF65-F5344CB8AC3E}">
        <p14:creationId xmlns:p14="http://schemas.microsoft.com/office/powerpoint/2010/main" val="2670530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brand">
            <a:extLst xmlns:a="http://schemas.openxmlformats.org/drawingml/2006/main">
              <a:ext uri="{FF2B5EF4-FFF2-40B4-BE49-F238E27FC236}">
                <a16:creationId xmlns:a16="http://schemas.microsoft.com/office/drawing/2014/main" id="{AF19D922-FB99-43FA-9D3D-FB045F69E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1A70A6DC-31B9-475D-B849-980980F1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Властивості: пояснюємо будовою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CDFDDBC2-593B-4781-8220-7315A532C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  <p:sp>
        <p:nvSpPr>
          <p:cNvPr id="4" name="property-0">
            <a:extLst xmlns:a="http://schemas.openxmlformats.org/drawingml/2006/main">
              <a:ext uri="{FF2B5EF4-FFF2-40B4-BE49-F238E27FC236}">
                <a16:creationId xmlns:a16="http://schemas.microsoft.com/office/drawing/2014/main" id="{ED9EAB79-E959-4A83-94F7-C00685430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3830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property-title-0">
            <a:extLst xmlns:a="http://schemas.openxmlformats.org/drawingml/2006/main">
              <a:ext uri="{FF2B5EF4-FFF2-40B4-BE49-F238E27FC236}">
                <a16:creationId xmlns:a16="http://schemas.microsoft.com/office/drawing/2014/main" id="{29DBCD08-D331-4DAC-8E84-28A9FB63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09750"/>
            <a:ext cx="472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ПОЛЯРНА ГРУПА</a:t>
            </a:r>
          </a:p>
        </p:txBody>
      </p:sp>
      <p:sp>
        <p:nvSpPr>
          <p:cNvPr id="6" name="property-body-0">
            <a:extLst xmlns:a="http://schemas.openxmlformats.org/drawingml/2006/main">
              <a:ext uri="{FF2B5EF4-FFF2-40B4-BE49-F238E27FC236}">
                <a16:creationId xmlns:a16="http://schemas.microsoft.com/office/drawing/2014/main" id="{9591E73B-457C-45C0-BE49-18FB40CC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472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Два атоми Оксигену створюють полярний фрагмент молекули.</a:t>
            </a:r>
          </a:p>
        </p:txBody>
      </p:sp>
      <p:sp>
        <p:nvSpPr>
          <p:cNvPr id="7" name="property-1">
            <a:extLst xmlns:a="http://schemas.openxmlformats.org/drawingml/2006/main">
              <a:ext uri="{FF2B5EF4-FFF2-40B4-BE49-F238E27FC236}">
                <a16:creationId xmlns:a16="http://schemas.microsoft.com/office/drawing/2014/main" id="{21FAEFEE-88C9-4640-9652-DABE4505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3830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8" name="property-title-1">
            <a:extLst xmlns:a="http://schemas.openxmlformats.org/drawingml/2006/main">
              <a:ext uri="{FF2B5EF4-FFF2-40B4-BE49-F238E27FC236}">
                <a16:creationId xmlns:a16="http://schemas.microsoft.com/office/drawing/2014/main" id="{FDE52322-8E99-4340-ADD3-F7FE1DD9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09750"/>
            <a:ext cx="472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БЕЗ O-H</a:t>
            </a:r>
          </a:p>
        </p:txBody>
      </p:sp>
      <p:sp>
        <p:nvSpPr>
          <p:cNvPr id="9" name="property-body-1">
            <a:extLst xmlns:a="http://schemas.openxmlformats.org/drawingml/2006/main">
              <a:ext uri="{FF2B5EF4-FFF2-40B4-BE49-F238E27FC236}">
                <a16:creationId xmlns:a16="http://schemas.microsoft.com/office/drawing/2014/main" id="{926BCB05-2FA9-490A-B6D6-9AED4285C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171700"/>
            <a:ext cx="472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Між молекулами естеру немає власних сильних водневих зв'язків.</a:t>
            </a:r>
          </a:p>
        </p:txBody>
      </p:sp>
      <p:sp>
        <p:nvSpPr>
          <p:cNvPr id="10" name="property-2">
            <a:extLst xmlns:a="http://schemas.openxmlformats.org/drawingml/2006/main">
              <a:ext uri="{FF2B5EF4-FFF2-40B4-BE49-F238E27FC236}">
                <a16:creationId xmlns:a16="http://schemas.microsoft.com/office/drawing/2014/main" id="{C12F903B-2DFD-4510-8A0B-FBCAAF29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1470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1" name="property-title-2">
            <a:extLst xmlns:a="http://schemas.openxmlformats.org/drawingml/2006/main">
              <a:ext uri="{FF2B5EF4-FFF2-40B4-BE49-F238E27FC236}">
                <a16:creationId xmlns:a16="http://schemas.microsoft.com/office/drawing/2014/main" id="{E915B4D8-5ED5-4743-A41C-6330BD51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86150"/>
            <a:ext cx="472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ЛЕТКІСТЬ</a:t>
            </a:r>
          </a:p>
        </p:txBody>
      </p:sp>
      <p:sp>
        <p:nvSpPr>
          <p:cNvPr id="12" name="property-body-2">
            <a:extLst xmlns:a="http://schemas.openxmlformats.org/drawingml/2006/main">
              <a:ext uri="{FF2B5EF4-FFF2-40B4-BE49-F238E27FC236}">
                <a16:creationId xmlns:a16="http://schemas.microsoft.com/office/drawing/2014/main" id="{22D99BA8-9848-4470-928F-099253471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48100"/>
            <a:ext cx="472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52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Нижчі естери часто легко випаровуються; багато з них мають характерний запах.</a:t>
            </a:r>
          </a:p>
        </p:txBody>
      </p:sp>
      <p:sp>
        <p:nvSpPr>
          <p:cNvPr id="13" name="property-3">
            <a:extLst xmlns:a="http://schemas.openxmlformats.org/drawingml/2006/main">
              <a:ext uri="{FF2B5EF4-FFF2-40B4-BE49-F238E27FC236}">
                <a16:creationId xmlns:a16="http://schemas.microsoft.com/office/drawing/2014/main" id="{F87A40F4-6E5A-4C11-B406-EC181339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314700"/>
            <a:ext cx="52197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4" name="property-title-3">
            <a:extLst xmlns:a="http://schemas.openxmlformats.org/drawingml/2006/main">
              <a:ext uri="{FF2B5EF4-FFF2-40B4-BE49-F238E27FC236}">
                <a16:creationId xmlns:a16="http://schemas.microsoft.com/office/drawing/2014/main" id="{29EE80D1-27FB-49A4-8886-B726C175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86150"/>
            <a:ext cx="472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РОЗЧИННІСТЬ</a:t>
            </a:r>
          </a:p>
        </p:txBody>
      </p:sp>
      <p:sp>
        <p:nvSpPr>
          <p:cNvPr id="15" name="property-body-3">
            <a:extLst xmlns:a="http://schemas.openxmlformats.org/drawingml/2006/main">
              <a:ext uri="{FF2B5EF4-FFF2-40B4-BE49-F238E27FC236}">
                <a16:creationId xmlns:a16="http://schemas.microsoft.com/office/drawing/2014/main" id="{7AACDDCC-8756-4844-AF71-05557E90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48100"/>
            <a:ext cx="4724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7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Малі естери частково взаємодіють з водою, але зі зростанням вуглеводневих частин розчинність падає.</a:t>
            </a:r>
          </a:p>
        </p:txBody>
      </p:sp>
      <p:sp>
        <p:nvSpPr>
          <p:cNvPr id="16" name="takeaway-bg">
            <a:extLst xmlns:a="http://schemas.openxmlformats.org/drawingml/2006/main">
              <a:ext uri="{FF2B5EF4-FFF2-40B4-BE49-F238E27FC236}">
                <a16:creationId xmlns:a16="http://schemas.microsoft.com/office/drawing/2014/main" id="{8AF76F5C-B64F-4A32-9734-CA3454F4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5219700"/>
            <a:ext cx="96774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17" name="takeaway">
            <a:extLst xmlns:a="http://schemas.openxmlformats.org/drawingml/2006/main">
              <a:ext uri="{FF2B5EF4-FFF2-40B4-BE49-F238E27FC236}">
                <a16:creationId xmlns:a16="http://schemas.microsoft.com/office/drawing/2014/main" id="{DA0EEAA8-FF53-4AAA-B734-AF96C6803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286375"/>
            <a:ext cx="9067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Будова визначає і фізичні властивості, і сферу застосування.</a:t>
            </a:r>
          </a:p>
        </p:txBody>
      </p:sp>
    </p:spTree>
    <p:extLst>
      <p:ext uri="{BB962C8B-B14F-4D97-AF65-F5344CB8AC3E}">
        <p14:creationId xmlns:p14="http://schemas.microsoft.com/office/powerpoint/2010/main" val="66257116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brand">
            <a:extLst xmlns:a="http://schemas.openxmlformats.org/drawingml/2006/main">
              <a:ext uri="{FF2B5EF4-FFF2-40B4-BE49-F238E27FC236}">
                <a16:creationId xmlns:a16="http://schemas.microsoft.com/office/drawing/2014/main" id="{F1A8C679-DB63-454F-9259-E70B69AD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78BF747D-84E8-4DE8-8913-EE0E62B8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Естери в природі: не лише аромати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C293AA8-363C-41DD-93BA-4E6E2046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  <p:sp>
        <p:nvSpPr>
          <p:cNvPr id="4" name="nature-0">
            <a:extLst xmlns:a="http://schemas.openxmlformats.org/drawingml/2006/main">
              <a:ext uri="{FF2B5EF4-FFF2-40B4-BE49-F238E27FC236}">
                <a16:creationId xmlns:a16="http://schemas.microsoft.com/office/drawing/2014/main" id="{56AE4D3F-D8BB-4782-8DCB-7174D55B0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9250"/>
            <a:ext cx="52197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nature-num-0">
            <a:extLst xmlns:a="http://schemas.openxmlformats.org/drawingml/2006/main">
              <a:ext uri="{FF2B5EF4-FFF2-40B4-BE49-F238E27FC236}">
                <a16:creationId xmlns:a16="http://schemas.microsoft.com/office/drawing/2014/main" id="{B0BFA21F-E3BE-4E42-A077-3BBE2EF9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669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87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nature-title-0">
            <a:extLst xmlns:a="http://schemas.openxmlformats.org/drawingml/2006/main">
              <a:ext uri="{FF2B5EF4-FFF2-40B4-BE49-F238E27FC236}">
                <a16:creationId xmlns:a16="http://schemas.microsoft.com/office/drawing/2014/main" id="{AE7EC186-E722-4EA0-8E20-495ACEAB0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752600"/>
            <a:ext cx="3924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ЛЕТКІ МОЛЕКУЛИ</a:t>
            </a:r>
          </a:p>
        </p:txBody>
      </p:sp>
      <p:sp>
        <p:nvSpPr>
          <p:cNvPr id="7" name="nature-body-0">
            <a:extLst xmlns:a="http://schemas.openxmlformats.org/drawingml/2006/main">
              <a:ext uri="{FF2B5EF4-FFF2-40B4-BE49-F238E27FC236}">
                <a16:creationId xmlns:a16="http://schemas.microsoft.com/office/drawing/2014/main" id="{F7FA6C6F-CF04-409E-A926-B7A3427A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95500"/>
            <a:ext cx="39433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Окремі естери є компонентами запахових сумішей плодів і квітів.</a:t>
            </a:r>
          </a:p>
        </p:txBody>
      </p:sp>
      <p:sp>
        <p:nvSpPr>
          <p:cNvPr id="8" name="nature-1">
            <a:extLst xmlns:a="http://schemas.openxmlformats.org/drawingml/2006/main">
              <a:ext uri="{FF2B5EF4-FFF2-40B4-BE49-F238E27FC236}">
                <a16:creationId xmlns:a16="http://schemas.microsoft.com/office/drawing/2014/main" id="{184A4B7C-3494-4940-8C8B-AA008F131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619250"/>
            <a:ext cx="52197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9" name="nature-num-1">
            <a:extLst xmlns:a="http://schemas.openxmlformats.org/drawingml/2006/main">
              <a:ext uri="{FF2B5EF4-FFF2-40B4-BE49-F238E27FC236}">
                <a16:creationId xmlns:a16="http://schemas.microsoft.com/office/drawing/2014/main" id="{99A29FDE-E730-46FB-8919-D29B204E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18669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87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nature-title-1">
            <a:extLst xmlns:a="http://schemas.openxmlformats.org/drawingml/2006/main">
              <a:ext uri="{FF2B5EF4-FFF2-40B4-BE49-F238E27FC236}">
                <a16:creationId xmlns:a16="http://schemas.microsoft.com/office/drawing/2014/main" id="{030C6A17-CE51-475C-8D49-E6AFDE8C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1752600"/>
            <a:ext cx="3924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ЖИРИ Й ОЛІЇ</a:t>
            </a:r>
          </a:p>
        </p:txBody>
      </p:sp>
      <p:sp>
        <p:nvSpPr>
          <p:cNvPr id="11" name="nature-body-1">
            <a:extLst xmlns:a="http://schemas.openxmlformats.org/drawingml/2006/main">
              <a:ext uri="{FF2B5EF4-FFF2-40B4-BE49-F238E27FC236}">
                <a16:creationId xmlns:a16="http://schemas.microsoft.com/office/drawing/2014/main" id="{C7024300-2176-4172-86A6-481EDB31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2095500"/>
            <a:ext cx="39433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936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Триацилгліцероли - естери гліцеролу та жирних кислот; вони запасають енергію.</a:t>
            </a:r>
          </a:p>
        </p:txBody>
      </p:sp>
      <p:sp>
        <p:nvSpPr>
          <p:cNvPr id="12" name="nature-2">
            <a:extLst xmlns:a="http://schemas.openxmlformats.org/drawingml/2006/main">
              <a:ext uri="{FF2B5EF4-FFF2-40B4-BE49-F238E27FC236}">
                <a16:creationId xmlns:a16="http://schemas.microsoft.com/office/drawing/2014/main" id="{9C5E9EB0-0C05-476F-B9A3-FABCE913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0"/>
            <a:ext cx="52197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3" name="nature-num-2">
            <a:extLst xmlns:a="http://schemas.openxmlformats.org/drawingml/2006/main">
              <a:ext uri="{FF2B5EF4-FFF2-40B4-BE49-F238E27FC236}">
                <a16:creationId xmlns:a16="http://schemas.microsoft.com/office/drawing/2014/main" id="{CE87370F-F750-448D-92C1-40434A498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8615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87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nature-title-2">
            <a:extLst xmlns:a="http://schemas.openxmlformats.org/drawingml/2006/main">
              <a:ext uri="{FF2B5EF4-FFF2-40B4-BE49-F238E27FC236}">
                <a16:creationId xmlns:a16="http://schemas.microsoft.com/office/drawing/2014/main" id="{40C5B973-BFAC-47BC-9CAA-1A7D95EBA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71850"/>
            <a:ext cx="3924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ВОСКИ</a:t>
            </a:r>
          </a:p>
        </p:txBody>
      </p:sp>
      <p:sp>
        <p:nvSpPr>
          <p:cNvPr id="15" name="nature-body-2">
            <a:extLst xmlns:a="http://schemas.openxmlformats.org/drawingml/2006/main">
              <a:ext uri="{FF2B5EF4-FFF2-40B4-BE49-F238E27FC236}">
                <a16:creationId xmlns:a16="http://schemas.microsoft.com/office/drawing/2014/main" id="{E81D96B0-87E6-404B-B28E-51E7A77B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714750"/>
            <a:ext cx="39433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783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Естери вищих кислот і спиртів утворюють водовідштовхувальні захисні покриви.</a:t>
            </a:r>
          </a:p>
        </p:txBody>
      </p:sp>
      <p:sp>
        <p:nvSpPr>
          <p:cNvPr id="16" name="nature-3">
            <a:extLst xmlns:a="http://schemas.openxmlformats.org/drawingml/2006/main">
              <a:ext uri="{FF2B5EF4-FFF2-40B4-BE49-F238E27FC236}">
                <a16:creationId xmlns:a16="http://schemas.microsoft.com/office/drawing/2014/main" id="{87654DB4-1037-44F7-BB65-E0F30B343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238500"/>
            <a:ext cx="5219700" cy="1295400"/>
          </a:xfrm>
          <a:prstGeom xmlns:a="http://schemas.openxmlformats.org/drawingml/2006/main" prst="roundRect">
            <a:avLst>
              <a:gd name="adj" fmla="val 588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7" name="nature-num-3">
            <a:extLst xmlns:a="http://schemas.openxmlformats.org/drawingml/2006/main">
              <a:ext uri="{FF2B5EF4-FFF2-40B4-BE49-F238E27FC236}">
                <a16:creationId xmlns:a16="http://schemas.microsoft.com/office/drawing/2014/main" id="{20905F2E-3ED9-4AE4-9C54-F332CA41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48615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987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nature-title-3">
            <a:extLst xmlns:a="http://schemas.openxmlformats.org/drawingml/2006/main">
              <a:ext uri="{FF2B5EF4-FFF2-40B4-BE49-F238E27FC236}">
                <a16:creationId xmlns:a16="http://schemas.microsoft.com/office/drawing/2014/main" id="{EB8AFCFF-685D-4590-9AD1-C091B02FF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371850"/>
            <a:ext cx="39243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БІОМОЛЕКУЛИ</a:t>
            </a:r>
          </a:p>
        </p:txBody>
      </p:sp>
      <p:sp>
        <p:nvSpPr>
          <p:cNvPr id="19" name="nature-body-3">
            <a:extLst xmlns:a="http://schemas.openxmlformats.org/drawingml/2006/main">
              <a:ext uri="{FF2B5EF4-FFF2-40B4-BE49-F238E27FC236}">
                <a16:creationId xmlns:a16="http://schemas.microsoft.com/office/drawing/2014/main" id="{652AC727-F5B1-4C8C-9DDC-AF97302AB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6600" y="3714750"/>
            <a:ext cx="39433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894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Естерні зв'язки трапляються у фосфоліпідах та багатьох природних сполуках.</a:t>
            </a:r>
          </a:p>
        </p:txBody>
      </p:sp>
      <p:sp>
        <p:nvSpPr>
          <p:cNvPr id="20" name="caution-bg">
            <a:extLst xmlns:a="http://schemas.openxmlformats.org/drawingml/2006/main">
              <a:ext uri="{FF2B5EF4-FFF2-40B4-BE49-F238E27FC236}">
                <a16:creationId xmlns:a16="http://schemas.microsoft.com/office/drawing/2014/main" id="{0D779CF0-DBEC-4B39-9CE4-A8CAB434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48250"/>
            <a:ext cx="104013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caution-label">
            <a:extLst xmlns:a="http://schemas.openxmlformats.org/drawingml/2006/main">
              <a:ext uri="{FF2B5EF4-FFF2-40B4-BE49-F238E27FC236}">
                <a16:creationId xmlns:a16="http://schemas.microsoft.com/office/drawing/2014/main" id="{65DDF134-16A9-499A-ADBC-C5D0EB94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200650"/>
            <a:ext cx="13144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5D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5D4A"/>
                </a:solidFill>
                <a:latin typeface="DejaVu Sans"/>
                <a:ea typeface="DejaVu Sans"/>
                <a:cs typeface="DejaVu Sans"/>
              </a:rPr>
              <a:t>ВАЖЛИВО</a:t>
            </a:r>
          </a:p>
        </p:txBody>
      </p:sp>
      <p:sp>
        <p:nvSpPr>
          <p:cNvPr id="22" name="caution">
            <a:extLst xmlns:a="http://schemas.openxmlformats.org/drawingml/2006/main">
              <a:ext uri="{FF2B5EF4-FFF2-40B4-BE49-F238E27FC236}">
                <a16:creationId xmlns:a16="http://schemas.microsoft.com/office/drawing/2014/main" id="{34604B55-B9C2-41F3-9223-1F9429BB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5105400"/>
            <a:ext cx="8324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03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Запах природного об'єкта - це суміш речовин; не кожен аромат зумовлений одним естером.</a:t>
            </a:r>
          </a:p>
        </p:txBody>
      </p:sp>
    </p:spTree>
    <p:extLst>
      <p:ext uri="{BB962C8B-B14F-4D97-AF65-F5344CB8AC3E}">
        <p14:creationId xmlns:p14="http://schemas.microsoft.com/office/powerpoint/2010/main" val="1786497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">
            <a:extLst xmlns:a="http://schemas.openxmlformats.org/drawingml/2006/main">
              <a:ext uri="{FF2B5EF4-FFF2-40B4-BE49-F238E27FC236}">
                <a16:creationId xmlns:a16="http://schemas.microsoft.com/office/drawing/2014/main" id="{04CE7F30-831F-42DC-9BEF-8DC6E182E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4482F97-5413-4DA0-B7A6-51A38D81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Кейс 1 · етилацетат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9E4AAE68-78F5-4737-9909-8A4D4DE0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  <p:sp>
        <p:nvSpPr>
          <p:cNvPr id="4" name="formula-panel">
            <a:extLst xmlns:a="http://schemas.openxmlformats.org/drawingml/2006/main">
              <a:ext uri="{FF2B5EF4-FFF2-40B4-BE49-F238E27FC236}">
                <a16:creationId xmlns:a16="http://schemas.microsoft.com/office/drawing/2014/main" id="{2795C255-6297-435C-B3B6-C4A3B002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57350"/>
            <a:ext cx="386715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5" name="formula-label">
            <a:extLst xmlns:a="http://schemas.openxmlformats.org/drawingml/2006/main">
              <a:ext uri="{FF2B5EF4-FFF2-40B4-BE49-F238E27FC236}">
                <a16:creationId xmlns:a16="http://schemas.microsoft.com/office/drawing/2014/main" id="{1928EB09-8B0B-4842-AE1A-EBFDD5479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240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СТРУКТУРНА ФОРМУЛА</a:t>
            </a:r>
          </a:p>
        </p:txBody>
      </p:sp>
      <p:sp>
        <p:nvSpPr>
          <p:cNvPr id="6" name="case-formula">
            <a:extLst xmlns:a="http://schemas.openxmlformats.org/drawingml/2006/main">
              <a:ext uri="{FF2B5EF4-FFF2-40B4-BE49-F238E27FC236}">
                <a16:creationId xmlns:a16="http://schemas.microsoft.com/office/drawing/2014/main" id="{979E1B9C-1C88-48E9-BABB-5EC738478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3371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CH3COOCH2CH3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5546a4b07548e2"/>
          <a:srcRect xmlns:a="http://schemas.openxmlformats.org/drawingml/2006/main" l="0" t="13654" r="0" b="136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0100" y="3714750"/>
            <a:ext cx="3333750" cy="1352550"/>
          </a:xfrm>
          <a:prstGeom xmlns:a="http://schemas.openxmlformats.org/drawingml/2006/main" prst="rect">
            <a:avLst/>
          </a:prstGeom>
        </p:spPr>
      </p:pic>
      <p:sp>
        <p:nvSpPr>
          <p:cNvPr id="8" name="data-0">
            <a:extLst xmlns:a="http://schemas.openxmlformats.org/drawingml/2006/main">
              <a:ext uri="{FF2B5EF4-FFF2-40B4-BE49-F238E27FC236}">
                <a16:creationId xmlns:a16="http://schemas.microsoft.com/office/drawing/2014/main" id="{798BFD77-D05A-43CF-A314-12A92F83D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65735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9" name="data-k-0">
            <a:extLst xmlns:a="http://schemas.openxmlformats.org/drawingml/2006/main">
              <a:ext uri="{FF2B5EF4-FFF2-40B4-BE49-F238E27FC236}">
                <a16:creationId xmlns:a16="http://schemas.microsoft.com/office/drawing/2014/main" id="{557252BB-BF34-4DBE-BB67-54EE2A4AD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7716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2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СИСТЕМАТИЧНА НАЗВА</a:t>
            </a:r>
          </a:p>
        </p:txBody>
      </p:sp>
      <p:sp>
        <p:nvSpPr>
          <p:cNvPr id="10" name="data-v-0">
            <a:extLst xmlns:a="http://schemas.openxmlformats.org/drawingml/2006/main">
              <a:ext uri="{FF2B5EF4-FFF2-40B4-BE49-F238E27FC236}">
                <a16:creationId xmlns:a16="http://schemas.microsoft.com/office/drawing/2014/main" id="{F0C1B88C-77EC-480E-B892-4113FBB7F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175260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етил етаноат</a:t>
            </a:r>
          </a:p>
        </p:txBody>
      </p:sp>
      <p:sp>
        <p:nvSpPr>
          <p:cNvPr id="11" name="data-1">
            <a:extLst xmlns:a="http://schemas.openxmlformats.org/drawingml/2006/main">
              <a:ext uri="{FF2B5EF4-FFF2-40B4-BE49-F238E27FC236}">
                <a16:creationId xmlns:a16="http://schemas.microsoft.com/office/drawing/2014/main" id="{12DD71A9-47E6-46F7-BF97-FB310C6A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55270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2" name="data-k-1">
            <a:extLst xmlns:a="http://schemas.openxmlformats.org/drawingml/2006/main">
              <a:ext uri="{FF2B5EF4-FFF2-40B4-BE49-F238E27FC236}">
                <a16:creationId xmlns:a16="http://schemas.microsoft.com/office/drawing/2014/main" id="{D3064B1A-170F-4BBD-A9DA-74A00C7B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6670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ФОРМУЛА</a:t>
            </a:r>
          </a:p>
        </p:txBody>
      </p:sp>
      <p:sp>
        <p:nvSpPr>
          <p:cNvPr id="13" name="data-v-1">
            <a:extLst xmlns:a="http://schemas.openxmlformats.org/drawingml/2006/main">
              <a:ext uri="{FF2B5EF4-FFF2-40B4-BE49-F238E27FC236}">
                <a16:creationId xmlns:a16="http://schemas.microsoft.com/office/drawing/2014/main" id="{77D393F2-0382-40B3-ADDE-7ED7885D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64795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C4H8O2</a:t>
            </a:r>
          </a:p>
        </p:txBody>
      </p:sp>
      <p:sp>
        <p:nvSpPr>
          <p:cNvPr id="14" name="data-2">
            <a:extLst xmlns:a="http://schemas.openxmlformats.org/drawingml/2006/main">
              <a:ext uri="{FF2B5EF4-FFF2-40B4-BE49-F238E27FC236}">
                <a16:creationId xmlns:a16="http://schemas.microsoft.com/office/drawing/2014/main" id="{F6296D81-510B-4A74-8B84-F0BAD9B5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44805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5" name="data-k-2">
            <a:extLst xmlns:a="http://schemas.openxmlformats.org/drawingml/2006/main">
              <a:ext uri="{FF2B5EF4-FFF2-40B4-BE49-F238E27FC236}">
                <a16:creationId xmlns:a16="http://schemas.microsoft.com/office/drawing/2014/main" id="{CAA36DB0-F01C-4095-89C0-467143B3E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623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ЗАСТОСУВАННЯ</a:t>
            </a:r>
          </a:p>
        </p:txBody>
      </p:sp>
      <p:sp>
        <p:nvSpPr>
          <p:cNvPr id="16" name="data-v-2">
            <a:extLst xmlns:a="http://schemas.openxmlformats.org/drawingml/2006/main">
              <a:ext uri="{FF2B5EF4-FFF2-40B4-BE49-F238E27FC236}">
                <a16:creationId xmlns:a16="http://schemas.microsoft.com/office/drawing/2014/main" id="{6C72E0F2-1A3C-4161-AF10-B5F3B76F2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54330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9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розчинник у лабораторії та промислових сумішах</a:t>
            </a:r>
          </a:p>
        </p:txBody>
      </p:sp>
      <p:sp>
        <p:nvSpPr>
          <p:cNvPr id="17" name="data-3">
            <a:extLst xmlns:a="http://schemas.openxmlformats.org/drawingml/2006/main">
              <a:ext uri="{FF2B5EF4-FFF2-40B4-BE49-F238E27FC236}">
                <a16:creationId xmlns:a16="http://schemas.microsoft.com/office/drawing/2014/main" id="{01153D64-1694-404D-A815-A3A12FFF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34340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8" name="data-k-3">
            <a:extLst xmlns:a="http://schemas.openxmlformats.org/drawingml/2006/main">
              <a:ext uri="{FF2B5EF4-FFF2-40B4-BE49-F238E27FC236}">
                <a16:creationId xmlns:a16="http://schemas.microsoft.com/office/drawing/2014/main" id="{3C2156B3-830B-47AD-BBF6-EBE76EF5E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4577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БЕЗПЕКА</a:t>
            </a:r>
          </a:p>
        </p:txBody>
      </p:sp>
      <p:sp>
        <p:nvSpPr>
          <p:cNvPr id="19" name="data-v-3">
            <a:extLst xmlns:a="http://schemas.openxmlformats.org/drawingml/2006/main">
              <a:ext uri="{FF2B5EF4-FFF2-40B4-BE49-F238E27FC236}">
                <a16:creationId xmlns:a16="http://schemas.microsoft.com/office/drawing/2014/main" id="{F7720FC0-043E-4F81-AE93-CB32D6AC1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43865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9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легкозаймиста рідина; пари можуть подразнювати</a:t>
            </a:r>
          </a:p>
        </p:txBody>
      </p:sp>
      <p:sp>
        <p:nvSpPr>
          <p:cNvPr id="20" name="question-bg">
            <a:extLst xmlns:a="http://schemas.openxmlformats.org/drawingml/2006/main">
              <a:ext uri="{FF2B5EF4-FFF2-40B4-BE49-F238E27FC236}">
                <a16:creationId xmlns:a16="http://schemas.microsoft.com/office/drawing/2014/main" id="{7C235A3C-0E19-4052-BBBB-DC3D8431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5410200"/>
            <a:ext cx="6400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question">
            <a:extLst xmlns:a="http://schemas.openxmlformats.org/drawingml/2006/main">
              <a:ext uri="{FF2B5EF4-FFF2-40B4-BE49-F238E27FC236}">
                <a16:creationId xmlns:a16="http://schemas.microsoft.com/office/drawing/2014/main" id="{B0805EC9-F6CC-49E3-8976-572A9C86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467350"/>
            <a:ext cx="601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471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Чому етилацетат зручний як розчинник, але потребує вентиляції?</a:t>
            </a:r>
          </a:p>
        </p:txBody>
      </p:sp>
    </p:spTree>
    <p:extLst>
      <p:ext uri="{BB962C8B-B14F-4D97-AF65-F5344CB8AC3E}">
        <p14:creationId xmlns:p14="http://schemas.microsoft.com/office/powerpoint/2010/main" val="401239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">
            <a:extLst xmlns:a="http://schemas.openxmlformats.org/drawingml/2006/main">
              <a:ext uri="{FF2B5EF4-FFF2-40B4-BE49-F238E27FC236}">
                <a16:creationId xmlns:a16="http://schemas.microsoft.com/office/drawing/2014/main" id="{68A6E5CF-07DA-451D-B46B-33230951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EB9EC897-9275-4A31-85FD-FF6FC0C96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Кейс 2 · ізоамілацетат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E37FCB37-9871-4D26-A5CF-18837D64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  <p:sp>
        <p:nvSpPr>
          <p:cNvPr id="4" name="formula-panel">
            <a:extLst xmlns:a="http://schemas.openxmlformats.org/drawingml/2006/main">
              <a:ext uri="{FF2B5EF4-FFF2-40B4-BE49-F238E27FC236}">
                <a16:creationId xmlns:a16="http://schemas.microsoft.com/office/drawing/2014/main" id="{435CC7FF-BF68-4622-86C4-1182D05F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57350"/>
            <a:ext cx="3867150" cy="3714750"/>
          </a:xfrm>
          <a:prstGeom xmlns:a="http://schemas.openxmlformats.org/drawingml/2006/main" prst="roundRect">
            <a:avLst>
              <a:gd name="adj" fmla="val 2051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5" name="formula-label">
            <a:extLst xmlns:a="http://schemas.openxmlformats.org/drawingml/2006/main">
              <a:ext uri="{FF2B5EF4-FFF2-40B4-BE49-F238E27FC236}">
                <a16:creationId xmlns:a16="http://schemas.microsoft.com/office/drawing/2014/main" id="{72E011DD-AC82-4BBA-88C9-E80657A1D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92405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СТРУКТУРНА ФОРМУЛА</a:t>
            </a:r>
          </a:p>
        </p:txBody>
      </p:sp>
      <p:sp>
        <p:nvSpPr>
          <p:cNvPr id="6" name="case-formula">
            <a:extLst xmlns:a="http://schemas.openxmlformats.org/drawingml/2006/main">
              <a:ext uri="{FF2B5EF4-FFF2-40B4-BE49-F238E27FC236}">
                <a16:creationId xmlns:a16="http://schemas.microsoft.com/office/drawing/2014/main" id="{A5B73906-F5F5-421E-AF96-46BAA5516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3371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CH3COOCH2CH2CH(CH3)2</a:t>
            </a:r>
          </a:p>
        </p:txBody>
      </p:sp>
      <p:sp>
        <p:nvSpPr>
          <p:cNvPr id="7" name="formula-note">
            <a:extLst xmlns:a="http://schemas.openxmlformats.org/drawingml/2006/main">
              <a:ext uri="{FF2B5EF4-FFF2-40B4-BE49-F238E27FC236}">
                <a16:creationId xmlns:a16="http://schemas.microsoft.com/office/drawing/2014/main" id="{E4C89422-62CC-4FAD-A75F-44A3B06A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29050"/>
            <a:ext cx="31813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D5ECE8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5ECE8"/>
                </a:solidFill>
                <a:latin typeface="DejaVu Sans"/>
                <a:ea typeface="DejaVu Sans"/>
                <a:cs typeface="DejaVu Sans"/>
              </a:rPr>
              <a:t>Естерна група -COO- поєднує кислотний і спиртовий фрагменти.</a:t>
            </a:r>
          </a:p>
        </p:txBody>
      </p:sp>
      <p:sp>
        <p:nvSpPr>
          <p:cNvPr id="8" name="data-0">
            <a:extLst xmlns:a="http://schemas.openxmlformats.org/drawingml/2006/main">
              <a:ext uri="{FF2B5EF4-FFF2-40B4-BE49-F238E27FC236}">
                <a16:creationId xmlns:a16="http://schemas.microsoft.com/office/drawing/2014/main" id="{E7BADFB5-8602-4A1C-8F8C-EF1219C4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165735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9" name="data-k-0">
            <a:extLst xmlns:a="http://schemas.openxmlformats.org/drawingml/2006/main">
              <a:ext uri="{FF2B5EF4-FFF2-40B4-BE49-F238E27FC236}">
                <a16:creationId xmlns:a16="http://schemas.microsoft.com/office/drawing/2014/main" id="{E60A3C29-2928-4A2D-8EF1-C77D7624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7716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ПОШИРЕНА НАЗВА</a:t>
            </a:r>
          </a:p>
        </p:txBody>
      </p:sp>
      <p:sp>
        <p:nvSpPr>
          <p:cNvPr id="10" name="data-v-0">
            <a:extLst xmlns:a="http://schemas.openxmlformats.org/drawingml/2006/main">
              <a:ext uri="{FF2B5EF4-FFF2-40B4-BE49-F238E27FC236}">
                <a16:creationId xmlns:a16="http://schemas.microsoft.com/office/drawing/2014/main" id="{2F73FE5F-A7B4-4C57-B230-29B946080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175260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ізоамілацетат</a:t>
            </a:r>
          </a:p>
        </p:txBody>
      </p:sp>
      <p:sp>
        <p:nvSpPr>
          <p:cNvPr id="11" name="data-1">
            <a:extLst xmlns:a="http://schemas.openxmlformats.org/drawingml/2006/main">
              <a:ext uri="{FF2B5EF4-FFF2-40B4-BE49-F238E27FC236}">
                <a16:creationId xmlns:a16="http://schemas.microsoft.com/office/drawing/2014/main" id="{DB23E0C4-2D07-4658-B0AA-85E497EEE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255270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2" name="data-k-1">
            <a:extLst xmlns:a="http://schemas.openxmlformats.org/drawingml/2006/main">
              <a:ext uri="{FF2B5EF4-FFF2-40B4-BE49-F238E27FC236}">
                <a16:creationId xmlns:a16="http://schemas.microsoft.com/office/drawing/2014/main" id="{8FD5F0E6-215E-40D9-9B15-2FE4BF14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6670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ФОРМУЛА</a:t>
            </a:r>
          </a:p>
        </p:txBody>
      </p:sp>
      <p:sp>
        <p:nvSpPr>
          <p:cNvPr id="13" name="data-v-1">
            <a:extLst xmlns:a="http://schemas.openxmlformats.org/drawingml/2006/main">
              <a:ext uri="{FF2B5EF4-FFF2-40B4-BE49-F238E27FC236}">
                <a16:creationId xmlns:a16="http://schemas.microsoft.com/office/drawing/2014/main" id="{D49E53AD-D793-46D7-8D3E-BB3A533B2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64795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C7H14O2</a:t>
            </a:r>
          </a:p>
        </p:txBody>
      </p:sp>
      <p:sp>
        <p:nvSpPr>
          <p:cNvPr id="14" name="data-2">
            <a:extLst xmlns:a="http://schemas.openxmlformats.org/drawingml/2006/main">
              <a:ext uri="{FF2B5EF4-FFF2-40B4-BE49-F238E27FC236}">
                <a16:creationId xmlns:a16="http://schemas.microsoft.com/office/drawing/2014/main" id="{B8FBD72C-8390-469A-A75A-7FA8B56F2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344805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5" name="data-k-2">
            <a:extLst xmlns:a="http://schemas.openxmlformats.org/drawingml/2006/main">
              <a:ext uri="{FF2B5EF4-FFF2-40B4-BE49-F238E27FC236}">
                <a16:creationId xmlns:a16="http://schemas.microsoft.com/office/drawing/2014/main" id="{D4399EA3-2926-4E53-86EB-A80EDB795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56235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АСОЦІАЦІЯ</a:t>
            </a:r>
          </a:p>
        </p:txBody>
      </p:sp>
      <p:sp>
        <p:nvSpPr>
          <p:cNvPr id="16" name="data-v-2">
            <a:extLst xmlns:a="http://schemas.openxmlformats.org/drawingml/2006/main">
              <a:ext uri="{FF2B5EF4-FFF2-40B4-BE49-F238E27FC236}">
                <a16:creationId xmlns:a16="http://schemas.microsoft.com/office/drawing/2014/main" id="{D2F338CD-7B83-423F-AA30-8743CF4E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54330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164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 довідниках відомий як banana oil</a:t>
            </a:r>
          </a:p>
        </p:txBody>
      </p:sp>
      <p:sp>
        <p:nvSpPr>
          <p:cNvPr id="17" name="data-3">
            <a:extLst xmlns:a="http://schemas.openxmlformats.org/drawingml/2006/main">
              <a:ext uri="{FF2B5EF4-FFF2-40B4-BE49-F238E27FC236}">
                <a16:creationId xmlns:a16="http://schemas.microsoft.com/office/drawing/2014/main" id="{B84CEFEE-E9E4-4066-8A7B-6BB1D1BC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343400"/>
            <a:ext cx="6400800" cy="742950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8" name="data-k-3">
            <a:extLst xmlns:a="http://schemas.openxmlformats.org/drawingml/2006/main">
              <a:ext uri="{FF2B5EF4-FFF2-40B4-BE49-F238E27FC236}">
                <a16:creationId xmlns:a16="http://schemas.microsoft.com/office/drawing/2014/main" id="{4E2D7153-DC05-4932-B54E-7F619120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457700"/>
            <a:ext cx="209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19" name="data-v-3">
            <a:extLst xmlns:a="http://schemas.openxmlformats.org/drawingml/2006/main">
              <a:ext uri="{FF2B5EF4-FFF2-40B4-BE49-F238E27FC236}">
                <a16:creationId xmlns:a16="http://schemas.microsoft.com/office/drawing/2014/main" id="{15B7BA64-843E-43DA-88C9-433B9101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438650"/>
            <a:ext cx="36957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95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структура впливає на леткість і взаємодію з нюховими рецепторами</a:t>
            </a:r>
          </a:p>
        </p:txBody>
      </p:sp>
      <p:sp>
        <p:nvSpPr>
          <p:cNvPr id="20" name="question-bg">
            <a:extLst xmlns:a="http://schemas.openxmlformats.org/drawingml/2006/main">
              <a:ext uri="{FF2B5EF4-FFF2-40B4-BE49-F238E27FC236}">
                <a16:creationId xmlns:a16="http://schemas.microsoft.com/office/drawing/2014/main" id="{83BD3C5D-1F49-486B-A0F5-2FC27FC57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5410200"/>
            <a:ext cx="64008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1" name="question">
            <a:extLst xmlns:a="http://schemas.openxmlformats.org/drawingml/2006/main">
              <a:ext uri="{FF2B5EF4-FFF2-40B4-BE49-F238E27FC236}">
                <a16:creationId xmlns:a16="http://schemas.microsoft.com/office/drawing/2014/main" id="{A4E8606B-00F3-4933-98B1-0EC74370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467350"/>
            <a:ext cx="6019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4345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Чому назва «бананова олія» не означає, що речовина є рослинною олією?</a:t>
            </a:r>
          </a:p>
        </p:txBody>
      </p:sp>
    </p:spTree>
    <p:extLst>
      <p:ext uri="{BB962C8B-B14F-4D97-AF65-F5344CB8AC3E}">
        <p14:creationId xmlns:p14="http://schemas.microsoft.com/office/powerpoint/2010/main" val="14587492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brand">
            <a:extLst xmlns:a="http://schemas.openxmlformats.org/drawingml/2006/main">
              <a:ext uri="{FF2B5EF4-FFF2-40B4-BE49-F238E27FC236}">
                <a16:creationId xmlns:a16="http://schemas.microsoft.com/office/drawing/2014/main" id="{0E73736E-A387-4906-90A2-2EC8BB4C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AEBEC696-A003-4636-8681-943AEC4EB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Де застосовують естери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076D7F9A-2052-4724-A161-AD3C3E71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  <p:sp>
        <p:nvSpPr>
          <p:cNvPr id="4" name="sector-0">
            <a:extLst xmlns:a="http://schemas.openxmlformats.org/drawingml/2006/main">
              <a:ext uri="{FF2B5EF4-FFF2-40B4-BE49-F238E27FC236}">
                <a16:creationId xmlns:a16="http://schemas.microsoft.com/office/drawing/2014/main" id="{8FBEC6AA-B985-4426-A238-06ECCA5F7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61925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sector-num-0">
            <a:extLst xmlns:a="http://schemas.openxmlformats.org/drawingml/2006/main">
              <a:ext uri="{FF2B5EF4-FFF2-40B4-BE49-F238E27FC236}">
                <a16:creationId xmlns:a16="http://schemas.microsoft.com/office/drawing/2014/main" id="{3CE9EBB7-3BF3-453F-A152-CC86E764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sector-title-0">
            <a:extLst xmlns:a="http://schemas.openxmlformats.org/drawingml/2006/main">
              <a:ext uri="{FF2B5EF4-FFF2-40B4-BE49-F238E27FC236}">
                <a16:creationId xmlns:a16="http://schemas.microsoft.com/office/drawing/2014/main" id="{39EB8103-3298-40D0-967F-D6AE5941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771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РОЗЧИННИКИ</a:t>
            </a:r>
          </a:p>
        </p:txBody>
      </p:sp>
      <p:sp>
        <p:nvSpPr>
          <p:cNvPr id="7" name="sector-body-0">
            <a:extLst xmlns:a="http://schemas.openxmlformats.org/drawingml/2006/main">
              <a:ext uri="{FF2B5EF4-FFF2-40B4-BE49-F238E27FC236}">
                <a16:creationId xmlns:a16="http://schemas.microsoft.com/office/drawing/2014/main" id="{53EA5CB2-BB94-4919-A8F9-F71B303E9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79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лаки, фарби, клеї, очищення</a:t>
            </a:r>
          </a:p>
        </p:txBody>
      </p:sp>
      <p:sp>
        <p:nvSpPr>
          <p:cNvPr id="8" name="sector-1">
            <a:extLst xmlns:a="http://schemas.openxmlformats.org/drawingml/2006/main">
              <a:ext uri="{FF2B5EF4-FFF2-40B4-BE49-F238E27FC236}">
                <a16:creationId xmlns:a16="http://schemas.microsoft.com/office/drawing/2014/main" id="{88645697-DCC9-424D-A317-2ABD7A23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161925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9" name="sector-num-1">
            <a:extLst xmlns:a="http://schemas.openxmlformats.org/drawingml/2006/main">
              <a:ext uri="{FF2B5EF4-FFF2-40B4-BE49-F238E27FC236}">
                <a16:creationId xmlns:a16="http://schemas.microsoft.com/office/drawing/2014/main" id="{FDCF4A1E-1A62-475A-B4AE-0925C81D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179070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sector-title-1">
            <a:extLst xmlns:a="http://schemas.openxmlformats.org/drawingml/2006/main">
              <a:ext uri="{FF2B5EF4-FFF2-40B4-BE49-F238E27FC236}">
                <a16:creationId xmlns:a16="http://schemas.microsoft.com/office/drawing/2014/main" id="{D6C835A5-B9FA-4731-A3F7-5A06FC9A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1771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992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АРОМАТИ Й ПАРФУМЕРІЯ</a:t>
            </a:r>
          </a:p>
        </p:txBody>
      </p:sp>
      <p:sp>
        <p:nvSpPr>
          <p:cNvPr id="11" name="sector-body-1">
            <a:extLst xmlns:a="http://schemas.openxmlformats.org/drawingml/2006/main">
              <a:ext uri="{FF2B5EF4-FFF2-40B4-BE49-F238E27FC236}">
                <a16:creationId xmlns:a16="http://schemas.microsoft.com/office/drawing/2014/main" id="{8690863A-7C56-41A1-8921-4C8352BE8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28600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2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компоненти композицій і харчових ароматів</a:t>
            </a:r>
          </a:p>
        </p:txBody>
      </p:sp>
      <p:sp>
        <p:nvSpPr>
          <p:cNvPr id="12" name="sector-2">
            <a:extLst xmlns:a="http://schemas.openxmlformats.org/drawingml/2006/main">
              <a:ext uri="{FF2B5EF4-FFF2-40B4-BE49-F238E27FC236}">
                <a16:creationId xmlns:a16="http://schemas.microsoft.com/office/drawing/2014/main" id="{27FE6FC8-B496-4466-9760-DD3753B77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1925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3" name="sector-num-2">
            <a:extLst xmlns:a="http://schemas.openxmlformats.org/drawingml/2006/main">
              <a:ext uri="{FF2B5EF4-FFF2-40B4-BE49-F238E27FC236}">
                <a16:creationId xmlns:a16="http://schemas.microsoft.com/office/drawing/2014/main" id="{12E3EC68-60C5-4C02-BD1B-188B39AE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79070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4" name="sector-title-2">
            <a:extLst xmlns:a="http://schemas.openxmlformats.org/drawingml/2006/main">
              <a:ext uri="{FF2B5EF4-FFF2-40B4-BE49-F238E27FC236}">
                <a16:creationId xmlns:a16="http://schemas.microsoft.com/office/drawing/2014/main" id="{990C9B7F-1A3B-4107-B575-7EF5C9E21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771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МАТЕРІАЛИ</a:t>
            </a:r>
          </a:p>
        </p:txBody>
      </p:sp>
      <p:sp>
        <p:nvSpPr>
          <p:cNvPr id="15" name="sector-body-2">
            <a:extLst xmlns:a="http://schemas.openxmlformats.org/drawingml/2006/main">
              <a:ext uri="{FF2B5EF4-FFF2-40B4-BE49-F238E27FC236}">
                <a16:creationId xmlns:a16="http://schemas.microsoft.com/office/drawing/2014/main" id="{99CDF168-79F0-4C49-8B8D-D845F5EF8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28600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2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поліестери, зокрема ПЕТ; волокна й паковання</a:t>
            </a:r>
          </a:p>
        </p:txBody>
      </p:sp>
      <p:sp>
        <p:nvSpPr>
          <p:cNvPr id="16" name="sector-3">
            <a:extLst xmlns:a="http://schemas.openxmlformats.org/drawingml/2006/main">
              <a:ext uri="{FF2B5EF4-FFF2-40B4-BE49-F238E27FC236}">
                <a16:creationId xmlns:a16="http://schemas.microsoft.com/office/drawing/2014/main" id="{08E5E95F-2BF1-45F2-BE5F-624BAF720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7660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7" name="sector-num-3">
            <a:extLst xmlns:a="http://schemas.openxmlformats.org/drawingml/2006/main">
              <a:ext uri="{FF2B5EF4-FFF2-40B4-BE49-F238E27FC236}">
                <a16:creationId xmlns:a16="http://schemas.microsoft.com/office/drawing/2014/main" id="{0CD68695-1EEB-4232-9433-BB2F4ABFB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4805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8" name="sector-title-3">
            <a:extLst xmlns:a="http://schemas.openxmlformats.org/drawingml/2006/main">
              <a:ext uri="{FF2B5EF4-FFF2-40B4-BE49-F238E27FC236}">
                <a16:creationId xmlns:a16="http://schemas.microsoft.com/office/drawing/2014/main" id="{26CD6828-B70F-4162-A154-5B9CB191B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4290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ЕНЕРГЕТИКА</a:t>
            </a:r>
          </a:p>
        </p:txBody>
      </p:sp>
      <p:sp>
        <p:nvSpPr>
          <p:cNvPr id="19" name="sector-body-3">
            <a:extLst xmlns:a="http://schemas.openxmlformats.org/drawingml/2006/main">
              <a:ext uri="{FF2B5EF4-FFF2-40B4-BE49-F238E27FC236}">
                <a16:creationId xmlns:a16="http://schemas.microsoft.com/office/drawing/2014/main" id="{0AC2C43E-C9E2-4CDC-8C7A-09C10A72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4335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2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біодизель - суміш алкілових естерів жирних кислот</a:t>
            </a:r>
          </a:p>
        </p:txBody>
      </p:sp>
      <p:sp>
        <p:nvSpPr>
          <p:cNvPr id="20" name="sector-4">
            <a:extLst xmlns:a="http://schemas.openxmlformats.org/drawingml/2006/main">
              <a:ext uri="{FF2B5EF4-FFF2-40B4-BE49-F238E27FC236}">
                <a16:creationId xmlns:a16="http://schemas.microsoft.com/office/drawing/2014/main" id="{6AF3EB3C-54C3-4256-8B35-F39B0942D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27660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21" name="sector-num-4">
            <a:extLst xmlns:a="http://schemas.openxmlformats.org/drawingml/2006/main">
              <a:ext uri="{FF2B5EF4-FFF2-40B4-BE49-F238E27FC236}">
                <a16:creationId xmlns:a16="http://schemas.microsoft.com/office/drawing/2014/main" id="{87EE289B-FEC4-40FB-B1AC-E3F63A77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44805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2" name="sector-title-4">
            <a:extLst xmlns:a="http://schemas.openxmlformats.org/drawingml/2006/main">
              <a:ext uri="{FF2B5EF4-FFF2-40B4-BE49-F238E27FC236}">
                <a16:creationId xmlns:a16="http://schemas.microsoft.com/office/drawing/2014/main" id="{F307BEE2-C431-4FE0-BFFA-BA469B52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4290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МЕДИЦИНА</a:t>
            </a:r>
          </a:p>
        </p:txBody>
      </p:sp>
      <p:sp>
        <p:nvSpPr>
          <p:cNvPr id="23" name="sector-body-4">
            <a:extLst xmlns:a="http://schemas.openxmlformats.org/drawingml/2006/main">
              <a:ext uri="{FF2B5EF4-FFF2-40B4-BE49-F238E27FC236}">
                <a16:creationId xmlns:a16="http://schemas.microsoft.com/office/drawing/2014/main" id="{E712370B-943E-4CC2-BF6B-F13CE7579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94335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2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естерні групи є у структурі окремих лікарських речовин</a:t>
            </a:r>
          </a:p>
        </p:txBody>
      </p:sp>
      <p:sp>
        <p:nvSpPr>
          <p:cNvPr id="24" name="sector-5">
            <a:extLst xmlns:a="http://schemas.openxmlformats.org/drawingml/2006/main">
              <a:ext uri="{FF2B5EF4-FFF2-40B4-BE49-F238E27FC236}">
                <a16:creationId xmlns:a16="http://schemas.microsoft.com/office/drawing/2014/main" id="{BE583F25-4F44-4CDB-B85F-3F076DB9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76600"/>
            <a:ext cx="3390900" cy="1352550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25" name="sector-num-5">
            <a:extLst xmlns:a="http://schemas.openxmlformats.org/drawingml/2006/main">
              <a:ext uri="{FF2B5EF4-FFF2-40B4-BE49-F238E27FC236}">
                <a16:creationId xmlns:a16="http://schemas.microsoft.com/office/drawing/2014/main" id="{F7FDDDFA-887A-4804-9D00-8AEAFD2C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48050"/>
            <a:ext cx="6096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6" name="sector-title-5">
            <a:extLst xmlns:a="http://schemas.openxmlformats.org/drawingml/2006/main">
              <a:ext uri="{FF2B5EF4-FFF2-40B4-BE49-F238E27FC236}">
                <a16:creationId xmlns:a16="http://schemas.microsoft.com/office/drawing/2014/main" id="{396BA4EE-E7FF-45E3-9EB7-73F2D26C9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2900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ПОБУТ</a:t>
            </a:r>
          </a:p>
        </p:txBody>
      </p:sp>
      <p:sp>
        <p:nvSpPr>
          <p:cNvPr id="27" name="sector-body-5">
            <a:extLst xmlns:a="http://schemas.openxmlformats.org/drawingml/2006/main">
              <a:ext uri="{FF2B5EF4-FFF2-40B4-BE49-F238E27FC236}">
                <a16:creationId xmlns:a16="http://schemas.microsoft.com/office/drawing/2014/main" id="{1A2CA3C1-4B30-4686-B5CC-7DEBF2798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943350"/>
            <a:ext cx="29337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2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воски, мастила, поліролі та косметичні суміші</a:t>
            </a:r>
          </a:p>
        </p:txBody>
      </p:sp>
      <p:sp>
        <p:nvSpPr>
          <p:cNvPr id="28" name="bridge">
            <a:extLst xmlns:a="http://schemas.openxmlformats.org/drawingml/2006/main">
              <a:ext uri="{FF2B5EF4-FFF2-40B4-BE49-F238E27FC236}">
                <a16:creationId xmlns:a16="http://schemas.microsoft.com/office/drawing/2014/main" id="{F396CCCA-0E15-4EB8-9768-3B6288A4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5086350"/>
            <a:ext cx="9486900" cy="64770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12363D"/>
          </a:solidFill>
          <a:ln xmlns:a="http://schemas.openxmlformats.org/drawingml/2006/main" w="0">
            <a:noFill/>
          </a:ln>
        </p:spPr>
      </p:sp>
      <p:sp>
        <p:nvSpPr>
          <p:cNvPr id="29" name="bridge-text">
            <a:extLst xmlns:a="http://schemas.openxmlformats.org/drawingml/2006/main">
              <a:ext uri="{FF2B5EF4-FFF2-40B4-BE49-F238E27FC236}">
                <a16:creationId xmlns:a16="http://schemas.microsoft.com/office/drawing/2014/main" id="{CD0FB1F8-C74D-4913-8EED-07CD3F57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181600"/>
            <a:ext cx="895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Спільна ідея: керовані властивості через зміну R і R'.</a:t>
            </a:r>
          </a:p>
        </p:txBody>
      </p:sp>
    </p:spTree>
    <p:extLst>
      <p:ext uri="{BB962C8B-B14F-4D97-AF65-F5344CB8AC3E}">
        <p14:creationId xmlns:p14="http://schemas.microsoft.com/office/powerpoint/2010/main" val="5303064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brand">
            <a:extLst xmlns:a="http://schemas.openxmlformats.org/drawingml/2006/main">
              <a:ext uri="{FF2B5EF4-FFF2-40B4-BE49-F238E27FC236}">
                <a16:creationId xmlns:a16="http://schemas.microsoft.com/office/drawing/2014/main" id="{F648C881-4660-4E0B-9221-597E6654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1A13F53-8017-4BB6-AF77-6031CDB34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Безпечне міні-дослідження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855D4593-6D42-4380-84D9-931B0E80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  <p:sp>
        <p:nvSpPr>
          <p:cNvPr id="4" name="prompt-bg">
            <a:extLst xmlns:a="http://schemas.openxmlformats.org/drawingml/2006/main">
              <a:ext uri="{FF2B5EF4-FFF2-40B4-BE49-F238E27FC236}">
                <a16:creationId xmlns:a16="http://schemas.microsoft.com/office/drawing/2014/main" id="{4A3EAAEA-3BD7-4D8D-96B5-363097373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1112520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5" name="prompt">
            <a:extLst xmlns:a="http://schemas.openxmlformats.org/drawingml/2006/main">
              <a:ext uri="{FF2B5EF4-FFF2-40B4-BE49-F238E27FC236}">
                <a16:creationId xmlns:a16="http://schemas.microsoft.com/office/drawing/2014/main" id="{71BFBFD2-8F52-4422-AD13-AC73877B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06299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852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Порівняйте випаровування води та етилацетату лише у витяжній шафі й під наглядом учителя.</a:t>
            </a:r>
          </a:p>
        </p:txBody>
      </p:sp>
      <p:sp>
        <p:nvSpPr>
          <p:cNvPr id="6" name="rule-0">
            <a:extLst xmlns:a="http://schemas.openxmlformats.org/drawingml/2006/main">
              <a:ext uri="{FF2B5EF4-FFF2-40B4-BE49-F238E27FC236}">
                <a16:creationId xmlns:a16="http://schemas.microsoft.com/office/drawing/2014/main" id="{ABD3F3EF-9B96-4941-8983-29453DE3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24384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7" name="rule-num-0">
            <a:extLst xmlns:a="http://schemas.openxmlformats.org/drawingml/2006/main">
              <a:ext uri="{FF2B5EF4-FFF2-40B4-BE49-F238E27FC236}">
                <a16:creationId xmlns:a16="http://schemas.microsoft.com/office/drawing/2014/main" id="{C1F68268-BDB9-47AB-B561-855FAF5DB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813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07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8" name="rule-title-0">
            <a:extLst xmlns:a="http://schemas.openxmlformats.org/drawingml/2006/main">
              <a:ext uri="{FF2B5EF4-FFF2-40B4-BE49-F238E27FC236}">
                <a16:creationId xmlns:a16="http://schemas.microsoft.com/office/drawing/2014/main" id="{0F3C6976-1542-45BE-9AB6-32E29789C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86150"/>
            <a:ext cx="1981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54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Окуляри й рукавички</a:t>
            </a:r>
          </a:p>
        </p:txBody>
      </p:sp>
      <p:sp>
        <p:nvSpPr>
          <p:cNvPr id="9" name="rule-body-0">
            <a:extLst xmlns:a="http://schemas.openxmlformats.org/drawingml/2006/main">
              <a:ext uri="{FF2B5EF4-FFF2-40B4-BE49-F238E27FC236}">
                <a16:creationId xmlns:a16="http://schemas.microsoft.com/office/drawing/2014/main" id="{54A13048-38E9-4CB7-9199-3AFE7631C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19550"/>
            <a:ext cx="1866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Захистіть очі та шкіру.</a:t>
            </a:r>
          </a:p>
        </p:txBody>
      </p:sp>
      <p:sp>
        <p:nvSpPr>
          <p:cNvPr id="10" name="rule-1">
            <a:extLst xmlns:a="http://schemas.openxmlformats.org/drawingml/2006/main">
              <a:ext uri="{FF2B5EF4-FFF2-40B4-BE49-F238E27FC236}">
                <a16:creationId xmlns:a16="http://schemas.microsoft.com/office/drawing/2014/main" id="{2F017CAC-E120-4BCB-BB78-9352F35B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71750"/>
            <a:ext cx="24384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1" name="rule-num-1">
            <a:extLst xmlns:a="http://schemas.openxmlformats.org/drawingml/2006/main">
              <a:ext uri="{FF2B5EF4-FFF2-40B4-BE49-F238E27FC236}">
                <a16:creationId xmlns:a16="http://schemas.microsoft.com/office/drawing/2014/main" id="{403856F7-B1A5-4C75-AC78-E638D452B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7813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07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2" name="rule-title-1">
            <a:extLst xmlns:a="http://schemas.openxmlformats.org/drawingml/2006/main">
              <a:ext uri="{FF2B5EF4-FFF2-40B4-BE49-F238E27FC236}">
                <a16:creationId xmlns:a16="http://schemas.microsoft.com/office/drawing/2014/main" id="{DA572FE6-AFE2-4E9C-B7DA-96C8B7231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486150"/>
            <a:ext cx="1981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667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Без відкритого полум'я</a:t>
            </a:r>
          </a:p>
        </p:txBody>
      </p:sp>
      <p:sp>
        <p:nvSpPr>
          <p:cNvPr id="13" name="rule-body-1">
            <a:extLst xmlns:a="http://schemas.openxmlformats.org/drawingml/2006/main">
              <a:ext uri="{FF2B5EF4-FFF2-40B4-BE49-F238E27FC236}">
                <a16:creationId xmlns:a16="http://schemas.microsoft.com/office/drawing/2014/main" id="{BE5727FA-D05D-49B4-B60F-83AA913F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4019550"/>
            <a:ext cx="1866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5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Етилацетат легкозаймистий.</a:t>
            </a:r>
          </a:p>
        </p:txBody>
      </p:sp>
      <p:sp>
        <p:nvSpPr>
          <p:cNvPr id="14" name="rule-2">
            <a:extLst xmlns:a="http://schemas.openxmlformats.org/drawingml/2006/main">
              <a:ext uri="{FF2B5EF4-FFF2-40B4-BE49-F238E27FC236}">
                <a16:creationId xmlns:a16="http://schemas.microsoft.com/office/drawing/2014/main" id="{4DEAABD8-39D4-4F97-94F9-9EF2A789C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571750"/>
            <a:ext cx="24384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5" name="rule-num-2">
            <a:extLst xmlns:a="http://schemas.openxmlformats.org/drawingml/2006/main">
              <a:ext uri="{FF2B5EF4-FFF2-40B4-BE49-F238E27FC236}">
                <a16:creationId xmlns:a16="http://schemas.microsoft.com/office/drawing/2014/main" id="{2CCAF406-02B9-49C7-8C0E-7D1CEB684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7813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07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6" name="rule-title-2">
            <a:extLst xmlns:a="http://schemas.openxmlformats.org/drawingml/2006/main">
              <a:ext uri="{FF2B5EF4-FFF2-40B4-BE49-F238E27FC236}">
                <a16:creationId xmlns:a16="http://schemas.microsoft.com/office/drawing/2014/main" id="{40F704C5-D6E1-48A9-A61A-E0224A2E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86150"/>
            <a:ext cx="1981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372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Не вдихайте прямо</a:t>
            </a:r>
          </a:p>
        </p:txBody>
      </p:sp>
      <p:sp>
        <p:nvSpPr>
          <p:cNvPr id="17" name="rule-body-2">
            <a:extLst xmlns:a="http://schemas.openxmlformats.org/drawingml/2006/main">
              <a:ext uri="{FF2B5EF4-FFF2-40B4-BE49-F238E27FC236}">
                <a16:creationId xmlns:a16="http://schemas.microsoft.com/office/drawing/2014/main" id="{C7177974-ADD4-4A07-9E77-183BD2B5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019550"/>
            <a:ext cx="1866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917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Не підносьте посудину до обличчя.</a:t>
            </a:r>
          </a:p>
        </p:txBody>
      </p:sp>
      <p:sp>
        <p:nvSpPr>
          <p:cNvPr id="18" name="rule-3">
            <a:extLst xmlns:a="http://schemas.openxmlformats.org/drawingml/2006/main">
              <a:ext uri="{FF2B5EF4-FFF2-40B4-BE49-F238E27FC236}">
                <a16:creationId xmlns:a16="http://schemas.microsoft.com/office/drawing/2014/main" id="{D44CED30-F068-4031-B822-1622EB494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571750"/>
            <a:ext cx="2438400" cy="2343150"/>
          </a:xfrm>
          <a:prstGeom xmlns:a="http://schemas.openxmlformats.org/drawingml/2006/main" prst="roundRect">
            <a:avLst>
              <a:gd name="adj" fmla="val 3252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9" name="rule-num-3">
            <a:extLst xmlns:a="http://schemas.openxmlformats.org/drawingml/2006/main">
              <a:ext uri="{FF2B5EF4-FFF2-40B4-BE49-F238E27FC236}">
                <a16:creationId xmlns:a16="http://schemas.microsoft.com/office/drawing/2014/main" id="{BED52028-F4E2-48B0-B628-042EAD95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781300"/>
            <a:ext cx="552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078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0" name="rule-title-3">
            <a:extLst xmlns:a="http://schemas.openxmlformats.org/drawingml/2006/main">
              <a:ext uri="{FF2B5EF4-FFF2-40B4-BE49-F238E27FC236}">
                <a16:creationId xmlns:a16="http://schemas.microsoft.com/office/drawing/2014/main" id="{2189B1FC-3169-46A2-8200-B879C5EC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486150"/>
            <a:ext cx="1981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8C5D0D"/>
                </a:solidFill>
                <a:latin typeface="DejaVu Sans"/>
                <a:ea typeface="DejaVu Sans"/>
                <a:cs typeface="DejaVu Sans"/>
              </a:rPr>
              <a:t>Мікромасштаб</a:t>
            </a:r>
          </a:p>
        </p:txBody>
      </p:sp>
      <p:sp>
        <p:nvSpPr>
          <p:cNvPr id="21" name="rule-body-3">
            <a:extLst xmlns:a="http://schemas.openxmlformats.org/drawingml/2006/main">
              <a:ext uri="{FF2B5EF4-FFF2-40B4-BE49-F238E27FC236}">
                <a16:creationId xmlns:a16="http://schemas.microsoft.com/office/drawing/2014/main" id="{E1203BCA-7421-4D17-BDE9-D031F4635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4019550"/>
            <a:ext cx="1866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958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Використовуйте мінімальну кількість речовини.</a:t>
            </a:r>
          </a:p>
        </p:txBody>
      </p:sp>
      <p:sp>
        <p:nvSpPr>
          <p:cNvPr id="22" name="alternative-bg">
            <a:extLst xmlns:a="http://schemas.openxmlformats.org/drawingml/2006/main">
              <a:ext uri="{FF2B5EF4-FFF2-40B4-BE49-F238E27FC236}">
                <a16:creationId xmlns:a16="http://schemas.microsoft.com/office/drawing/2014/main" id="{CB6E5ADC-81A1-49F6-AF0D-87A30C7F7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5219700"/>
            <a:ext cx="9867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E4E1"/>
            </a:solidFill>
          </a:ln>
        </p:spPr>
      </p:sp>
      <p:sp>
        <p:nvSpPr>
          <p:cNvPr id="23" name="alternative">
            <a:extLst xmlns:a="http://schemas.openxmlformats.org/drawingml/2006/main">
              <a:ext uri="{FF2B5EF4-FFF2-40B4-BE49-F238E27FC236}">
                <a16:creationId xmlns:a16="http://schemas.microsoft.com/office/drawing/2014/main" id="{B280CF90-A922-43AE-88EA-E5386481B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86375"/>
            <a:ext cx="94107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02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Якщо немає витяжної шафи - аналізуйте лише паспорт безпеки та відеоспостереження вчителя.</a:t>
            </a:r>
          </a:p>
        </p:txBody>
      </p:sp>
    </p:spTree>
    <p:extLst>
      <p:ext uri="{BB962C8B-B14F-4D97-AF65-F5344CB8AC3E}">
        <p14:creationId xmlns:p14="http://schemas.microsoft.com/office/powerpoint/2010/main" val="4167599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brand">
            <a:extLst xmlns:a="http://schemas.openxmlformats.org/drawingml/2006/main">
              <a:ext uri="{FF2B5EF4-FFF2-40B4-BE49-F238E27FC236}">
                <a16:creationId xmlns:a16="http://schemas.microsoft.com/office/drawing/2014/main" id="{D8C46B4E-019C-4176-83F0-42597B486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94E9F733-44C2-408F-AEA7-B49425CF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Перевір себе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4F11AC40-E2DE-4D31-B5E4-EB6F503C4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71888E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  <p:sp>
        <p:nvSpPr>
          <p:cNvPr id="4" name="task-0">
            <a:extLst xmlns:a="http://schemas.openxmlformats.org/drawingml/2006/main">
              <a:ext uri="{FF2B5EF4-FFF2-40B4-BE49-F238E27FC236}">
                <a16:creationId xmlns:a16="http://schemas.microsoft.com/office/drawing/2014/main" id="{06B0EABB-22B2-4AC8-8291-5CE561CB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5240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5" name="task-num-0">
            <a:extLst xmlns:a="http://schemas.openxmlformats.org/drawingml/2006/main">
              <a:ext uri="{FF2B5EF4-FFF2-40B4-BE49-F238E27FC236}">
                <a16:creationId xmlns:a16="http://schemas.microsoft.com/office/drawing/2014/main" id="{9634DE57-5E98-44A2-9D70-24039E5B0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907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task-text-0">
            <a:extLst xmlns:a="http://schemas.openxmlformats.org/drawingml/2006/main">
              <a:ext uri="{FF2B5EF4-FFF2-40B4-BE49-F238E27FC236}">
                <a16:creationId xmlns:a16="http://schemas.microsoft.com/office/drawing/2014/main" id="{26215BC2-832F-4447-A2A7-D8BE39CB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6573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Назви сполуку CH3COOCH2CH3 і познач у формулі естерну групу.</a:t>
            </a:r>
          </a:p>
        </p:txBody>
      </p:sp>
      <p:sp>
        <p:nvSpPr>
          <p:cNvPr id="7" name="task-1">
            <a:extLst xmlns:a="http://schemas.openxmlformats.org/drawingml/2006/main">
              <a:ext uri="{FF2B5EF4-FFF2-40B4-BE49-F238E27FC236}">
                <a16:creationId xmlns:a16="http://schemas.microsoft.com/office/drawing/2014/main" id="{CA621CEC-B1BA-45A2-B18A-14336319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5240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8" name="task-num-1">
            <a:extLst xmlns:a="http://schemas.openxmlformats.org/drawingml/2006/main">
              <a:ext uri="{FF2B5EF4-FFF2-40B4-BE49-F238E27FC236}">
                <a16:creationId xmlns:a16="http://schemas.microsoft.com/office/drawing/2014/main" id="{C80D9885-F3FA-4B7C-BD3E-4655056B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907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task-text-1">
            <a:extLst xmlns:a="http://schemas.openxmlformats.org/drawingml/2006/main">
              <a:ext uri="{FF2B5EF4-FFF2-40B4-BE49-F238E27FC236}">
                <a16:creationId xmlns:a16="http://schemas.microsoft.com/office/drawing/2014/main" id="{1B4ED323-E31A-440B-BD7F-CE9648CE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16573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Склади рівняння утворення етил етаноату з етанової кислоти та етанолу.</a:t>
            </a:r>
          </a:p>
        </p:txBody>
      </p:sp>
      <p:sp>
        <p:nvSpPr>
          <p:cNvPr id="10" name="task-2">
            <a:extLst xmlns:a="http://schemas.openxmlformats.org/drawingml/2006/main">
              <a:ext uri="{FF2B5EF4-FFF2-40B4-BE49-F238E27FC236}">
                <a16:creationId xmlns:a16="http://schemas.microsoft.com/office/drawing/2014/main" id="{17A5510A-16C3-49DB-95A4-A03D48AF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9337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1" name="task-num-2">
            <a:extLst xmlns:a="http://schemas.openxmlformats.org/drawingml/2006/main">
              <a:ext uri="{FF2B5EF4-FFF2-40B4-BE49-F238E27FC236}">
                <a16:creationId xmlns:a16="http://schemas.microsoft.com/office/drawing/2014/main" id="{BA05F5A8-863E-4437-B9DB-6D1111B2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004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task-text-2">
            <a:extLst xmlns:a="http://schemas.openxmlformats.org/drawingml/2006/main">
              <a:ext uri="{FF2B5EF4-FFF2-40B4-BE49-F238E27FC236}">
                <a16:creationId xmlns:a16="http://schemas.microsoft.com/office/drawing/2014/main" id="{215167C6-02AD-42CE-A099-EFCB991B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670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Поясни, чому етилацетат застосовують як розчинник, але зберігають подалі від вогню.</a:t>
            </a:r>
          </a:p>
        </p:txBody>
      </p:sp>
      <p:sp>
        <p:nvSpPr>
          <p:cNvPr id="13" name="task-3">
            <a:extLst xmlns:a="http://schemas.openxmlformats.org/drawingml/2006/main">
              <a:ext uri="{FF2B5EF4-FFF2-40B4-BE49-F238E27FC236}">
                <a16:creationId xmlns:a16="http://schemas.microsoft.com/office/drawing/2014/main" id="{15494F10-E853-47F0-9FAF-EC87B9CED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9337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14" name="task-num-3">
            <a:extLst xmlns:a="http://schemas.openxmlformats.org/drawingml/2006/main">
              <a:ext uri="{FF2B5EF4-FFF2-40B4-BE49-F238E27FC236}">
                <a16:creationId xmlns:a16="http://schemas.microsoft.com/office/drawing/2014/main" id="{82EFF1C8-A633-49D5-9BED-5A8B372DF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2004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task-text-3">
            <a:extLst xmlns:a="http://schemas.openxmlformats.org/drawingml/2006/main">
              <a:ext uri="{FF2B5EF4-FFF2-40B4-BE49-F238E27FC236}">
                <a16:creationId xmlns:a16="http://schemas.microsoft.com/office/drawing/2014/main" id="{39519513-23F5-4C88-AD72-D4D1961F6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0670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88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Розподіли приклади: триацилгліцерол, віск, ПЕТ, ізоамілацетат - природа / матеріали / обидві групи.</a:t>
            </a:r>
          </a:p>
        </p:txBody>
      </p:sp>
      <p:sp>
        <p:nvSpPr>
          <p:cNvPr id="16" name="task-4">
            <a:extLst xmlns:a="http://schemas.openxmlformats.org/drawingml/2006/main">
              <a:ext uri="{FF2B5EF4-FFF2-40B4-BE49-F238E27FC236}">
                <a16:creationId xmlns:a16="http://schemas.microsoft.com/office/drawing/2014/main" id="{B9A193E4-596E-46D7-A670-F6F77C9C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3434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DDF1EA"/>
          </a:solidFill>
          <a:ln xmlns:a="http://schemas.openxmlformats.org/drawingml/2006/main" w="0">
            <a:noFill/>
          </a:ln>
        </p:spPr>
      </p:sp>
      <p:sp>
        <p:nvSpPr>
          <p:cNvPr id="17" name="task-num-4">
            <a:extLst xmlns:a="http://schemas.openxmlformats.org/drawingml/2006/main">
              <a:ext uri="{FF2B5EF4-FFF2-40B4-BE49-F238E27FC236}">
                <a16:creationId xmlns:a16="http://schemas.microsoft.com/office/drawing/2014/main" id="{0F09D772-72D3-4F95-978C-C04056C4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01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8" name="task-text-4">
            <a:extLst xmlns:a="http://schemas.openxmlformats.org/drawingml/2006/main">
              <a:ext uri="{FF2B5EF4-FFF2-40B4-BE49-F238E27FC236}">
                <a16:creationId xmlns:a16="http://schemas.microsoft.com/office/drawing/2014/main" id="{4B229296-D8A2-4720-A0DC-E0FADC76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4767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Спростуй твердження: «Якщо плід пахне, запах створює один естер».</a:t>
            </a:r>
          </a:p>
        </p:txBody>
      </p:sp>
      <p:sp>
        <p:nvSpPr>
          <p:cNvPr id="19" name="task-5">
            <a:extLst xmlns:a="http://schemas.openxmlformats.org/drawingml/2006/main">
              <a:ext uri="{FF2B5EF4-FFF2-40B4-BE49-F238E27FC236}">
                <a16:creationId xmlns:a16="http://schemas.microsoft.com/office/drawing/2014/main" id="{909D3F83-846A-4B8F-8E6E-EC6DCC09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43400"/>
            <a:ext cx="5219700" cy="1123950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6E8C9"/>
          </a:solidFill>
          <a:ln xmlns:a="http://schemas.openxmlformats.org/drawingml/2006/main" w="0">
            <a:noFill/>
          </a:ln>
        </p:spPr>
      </p:sp>
      <p:sp>
        <p:nvSpPr>
          <p:cNvPr id="20" name="task-num-5">
            <a:extLst xmlns:a="http://schemas.openxmlformats.org/drawingml/2006/main">
              <a:ext uri="{FF2B5EF4-FFF2-40B4-BE49-F238E27FC236}">
                <a16:creationId xmlns:a16="http://schemas.microsoft.com/office/drawing/2014/main" id="{077B12B7-6CBE-44D6-98C1-6F81B876E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1010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1" name="task-text-5">
            <a:extLst xmlns:a="http://schemas.openxmlformats.org/drawingml/2006/main">
              <a:ext uri="{FF2B5EF4-FFF2-40B4-BE49-F238E27FC236}">
                <a16:creationId xmlns:a16="http://schemas.microsoft.com/office/drawing/2014/main" id="{1752CA7C-C52E-4976-B40D-BE7BB5C3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476750"/>
            <a:ext cx="4000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Запропонуй один спосіб змістити рівновагу естерифікації в бік продуктів.</a:t>
            </a:r>
          </a:p>
        </p:txBody>
      </p:sp>
    </p:spTree>
    <p:extLst>
      <p:ext uri="{BB962C8B-B14F-4D97-AF65-F5344CB8AC3E}">
        <p14:creationId xmlns:p14="http://schemas.microsoft.com/office/powerpoint/2010/main" val="2171353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brand">
            <a:extLst xmlns:a="http://schemas.openxmlformats.org/drawingml/2006/main">
              <a:ext uri="{FF2B5EF4-FFF2-40B4-BE49-F238E27FC236}">
                <a16:creationId xmlns:a16="http://schemas.microsoft.com/office/drawing/2014/main" id="{F384E41E-F2C6-42AB-ADED-5054BE138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2860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DF1EA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06A98946-FEC9-4BF2-8D4C-6ED1BA62A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8650"/>
            <a:ext cx="11049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Відповіді та підсумок</a:t>
            </a:r>
          </a:p>
        </p:txBody>
      </p:sp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1746DC53-213B-42AA-8FA5-B6D4B4B2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008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6C8C2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  <p:sp>
        <p:nvSpPr>
          <p:cNvPr id="4" name="answer-0">
            <a:extLst xmlns:a="http://schemas.openxmlformats.org/drawingml/2006/main">
              <a:ext uri="{FF2B5EF4-FFF2-40B4-BE49-F238E27FC236}">
                <a16:creationId xmlns:a16="http://schemas.microsoft.com/office/drawing/2014/main" id="{A95A9B38-B0C3-44A4-9DEE-E988A6C9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2875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A454C"/>
          </a:solidFill>
          <a:ln xmlns:a="http://schemas.openxmlformats.org/drawingml/2006/main" w="0">
            <a:noFill/>
          </a:ln>
        </p:spPr>
      </p:sp>
      <p:sp>
        <p:nvSpPr>
          <p:cNvPr id="5" name="answer-num-0">
            <a:extLst xmlns:a="http://schemas.openxmlformats.org/drawingml/2006/main">
              <a:ext uri="{FF2B5EF4-FFF2-40B4-BE49-F238E27FC236}">
                <a16:creationId xmlns:a16="http://schemas.microsoft.com/office/drawing/2014/main" id="{AD42F1F1-E202-424B-9CFE-E8357FEF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148590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answer-text-0">
            <a:extLst xmlns:a="http://schemas.openxmlformats.org/drawingml/2006/main">
              <a:ext uri="{FF2B5EF4-FFF2-40B4-BE49-F238E27FC236}">
                <a16:creationId xmlns:a16="http://schemas.microsoft.com/office/drawing/2014/main" id="{B4132378-FEEB-417E-85A5-F8F8003F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47637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Етил етаноат; естерна група -COO-.</a:t>
            </a:r>
          </a:p>
        </p:txBody>
      </p:sp>
      <p:sp>
        <p:nvSpPr>
          <p:cNvPr id="7" name="answer-1">
            <a:extLst xmlns:a="http://schemas.openxmlformats.org/drawingml/2006/main">
              <a:ext uri="{FF2B5EF4-FFF2-40B4-BE49-F238E27FC236}">
                <a16:creationId xmlns:a16="http://schemas.microsoft.com/office/drawing/2014/main" id="{8882EE27-D3C0-4F15-8E7F-4DF0F44C3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14B52"/>
          </a:solidFill>
          <a:ln xmlns:a="http://schemas.openxmlformats.org/drawingml/2006/main" w="0">
            <a:noFill/>
          </a:ln>
        </p:spPr>
      </p:sp>
      <p:sp>
        <p:nvSpPr>
          <p:cNvPr id="8" name="answer-num-1">
            <a:extLst xmlns:a="http://schemas.openxmlformats.org/drawingml/2006/main">
              <a:ext uri="{FF2B5EF4-FFF2-40B4-BE49-F238E27FC236}">
                <a16:creationId xmlns:a16="http://schemas.microsoft.com/office/drawing/2014/main" id="{F7B85328-62EF-45D9-87F4-19DF39B23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15265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9" name="answer-text-1">
            <a:extLst xmlns:a="http://schemas.openxmlformats.org/drawingml/2006/main">
              <a:ext uri="{FF2B5EF4-FFF2-40B4-BE49-F238E27FC236}">
                <a16:creationId xmlns:a16="http://schemas.microsoft.com/office/drawing/2014/main" id="{B1A90B7E-F9C8-4086-8408-BE0EECA81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14312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CH3COOH + C2H5OH ⇌ CH3COOC2H5 + H2O.</a:t>
            </a:r>
          </a:p>
        </p:txBody>
      </p:sp>
      <p:sp>
        <p:nvSpPr>
          <p:cNvPr id="10" name="answer-2">
            <a:extLst xmlns:a="http://schemas.openxmlformats.org/drawingml/2006/main">
              <a:ext uri="{FF2B5EF4-FFF2-40B4-BE49-F238E27FC236}">
                <a16:creationId xmlns:a16="http://schemas.microsoft.com/office/drawing/2014/main" id="{2BEDBF0C-FEAE-4870-B6EF-3E33350BC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6225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A454C"/>
          </a:solidFill>
          <a:ln xmlns:a="http://schemas.openxmlformats.org/drawingml/2006/main" w="0">
            <a:noFill/>
          </a:ln>
        </p:spPr>
      </p:sp>
      <p:sp>
        <p:nvSpPr>
          <p:cNvPr id="11" name="answer-num-2">
            <a:extLst xmlns:a="http://schemas.openxmlformats.org/drawingml/2006/main">
              <a:ext uri="{FF2B5EF4-FFF2-40B4-BE49-F238E27FC236}">
                <a16:creationId xmlns:a16="http://schemas.microsoft.com/office/drawing/2014/main" id="{9D826C36-A12A-4E27-8B4B-0CB0B097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81940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2" name="answer-text-2">
            <a:extLst xmlns:a="http://schemas.openxmlformats.org/drawingml/2006/main">
              <a:ext uri="{FF2B5EF4-FFF2-40B4-BE49-F238E27FC236}">
                <a16:creationId xmlns:a16="http://schemas.microsoft.com/office/drawing/2014/main" id="{7F9ADF5A-B0EF-4C91-9889-6B333AA4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80987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06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Полярна естерна група й неполярні фрагменти допомагають розчиняти різні органічні речовини; пари легкозаймисті.</a:t>
            </a:r>
          </a:p>
        </p:txBody>
      </p:sp>
      <p:sp>
        <p:nvSpPr>
          <p:cNvPr id="13" name="answer-3">
            <a:extLst xmlns:a="http://schemas.openxmlformats.org/drawingml/2006/main">
              <a:ext uri="{FF2B5EF4-FFF2-40B4-BE49-F238E27FC236}">
                <a16:creationId xmlns:a16="http://schemas.microsoft.com/office/drawing/2014/main" id="{15130058-C2D1-4180-A87B-7A8B77A9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2900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14B52"/>
          </a:solidFill>
          <a:ln xmlns:a="http://schemas.openxmlformats.org/drawingml/2006/main" w="0">
            <a:noFill/>
          </a:ln>
        </p:spPr>
      </p:sp>
      <p:sp>
        <p:nvSpPr>
          <p:cNvPr id="14" name="answer-num-3">
            <a:extLst xmlns:a="http://schemas.openxmlformats.org/drawingml/2006/main">
              <a:ext uri="{FF2B5EF4-FFF2-40B4-BE49-F238E27FC236}">
                <a16:creationId xmlns:a16="http://schemas.microsoft.com/office/drawing/2014/main" id="{F2EDF231-9481-4569-9497-E3CA1ED2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48615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5" name="answer-text-3">
            <a:extLst xmlns:a="http://schemas.openxmlformats.org/drawingml/2006/main">
              <a:ext uri="{FF2B5EF4-FFF2-40B4-BE49-F238E27FC236}">
                <a16:creationId xmlns:a16="http://schemas.microsoft.com/office/drawing/2014/main" id="{EFC29A32-34E2-41F0-978E-3E045201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47662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839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Природа: триацилгліцерол, віск, ізоамілацетат; матеріали: ПЕТ; перетин залежить від походження конкретної речовини.</a:t>
            </a:r>
          </a:p>
        </p:txBody>
      </p:sp>
      <p:sp>
        <p:nvSpPr>
          <p:cNvPr id="16" name="answer-4">
            <a:extLst xmlns:a="http://schemas.openxmlformats.org/drawingml/2006/main">
              <a:ext uri="{FF2B5EF4-FFF2-40B4-BE49-F238E27FC236}">
                <a16:creationId xmlns:a16="http://schemas.microsoft.com/office/drawing/2014/main" id="{CDD3C19F-1429-4731-A3E3-36FC85BD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9575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1A454C"/>
          </a:solidFill>
          <a:ln xmlns:a="http://schemas.openxmlformats.org/drawingml/2006/main" w="0">
            <a:noFill/>
          </a:ln>
        </p:spPr>
      </p:sp>
      <p:sp>
        <p:nvSpPr>
          <p:cNvPr id="17" name="answer-num-4">
            <a:extLst xmlns:a="http://schemas.openxmlformats.org/drawingml/2006/main">
              <a:ext uri="{FF2B5EF4-FFF2-40B4-BE49-F238E27FC236}">
                <a16:creationId xmlns:a16="http://schemas.microsoft.com/office/drawing/2014/main" id="{C60373A0-452A-4892-894D-D19487E71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15290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6BD0B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18" name="answer-text-4">
            <a:extLst xmlns:a="http://schemas.openxmlformats.org/drawingml/2006/main">
              <a:ext uri="{FF2B5EF4-FFF2-40B4-BE49-F238E27FC236}">
                <a16:creationId xmlns:a16="http://schemas.microsoft.com/office/drawing/2014/main" id="{C9FBFB11-3453-40E5-BA6A-8459D37A7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4337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Природний аромат - багатокомпонентна суміш, тому один естер не описує весь запах.</a:t>
            </a:r>
          </a:p>
        </p:txBody>
      </p:sp>
      <p:sp>
        <p:nvSpPr>
          <p:cNvPr id="19" name="answer-5">
            <a:extLst xmlns:a="http://schemas.openxmlformats.org/drawingml/2006/main">
              <a:ext uri="{FF2B5EF4-FFF2-40B4-BE49-F238E27FC236}">
                <a16:creationId xmlns:a16="http://schemas.microsoft.com/office/drawing/2014/main" id="{1C754BB6-FB31-48E2-9FBA-63AF8CC15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62500"/>
            <a:ext cx="10706100" cy="5334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214B52"/>
          </a:solidFill>
          <a:ln xmlns:a="http://schemas.openxmlformats.org/drawingml/2006/main" w="0">
            <a:noFill/>
          </a:ln>
        </p:spPr>
      </p:sp>
      <p:sp>
        <p:nvSpPr>
          <p:cNvPr id="20" name="answer-num-5">
            <a:extLst xmlns:a="http://schemas.openxmlformats.org/drawingml/2006/main">
              <a:ext uri="{FF2B5EF4-FFF2-40B4-BE49-F238E27FC236}">
                <a16:creationId xmlns:a16="http://schemas.microsoft.com/office/drawing/2014/main" id="{5EB81615-76C4-4479-862F-FB1D7814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19650"/>
            <a:ext cx="457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D99A2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1" name="answer-text-5">
            <a:extLst xmlns:a="http://schemas.openxmlformats.org/drawingml/2006/main">
              <a:ext uri="{FF2B5EF4-FFF2-40B4-BE49-F238E27FC236}">
                <a16:creationId xmlns:a16="http://schemas.microsoft.com/office/drawing/2014/main" id="{60AEB652-39AC-4B20-955F-89E7BDBF8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10125"/>
            <a:ext cx="9658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Відводити воду або взяти надлишок одного з реагентів.</a:t>
            </a:r>
          </a:p>
        </p:txBody>
      </p:sp>
      <p:sp>
        <p:nvSpPr>
          <p:cNvPr id="22" name="conclusion-bg">
            <a:extLst xmlns:a="http://schemas.openxmlformats.org/drawingml/2006/main">
              <a:ext uri="{FF2B5EF4-FFF2-40B4-BE49-F238E27FC236}">
                <a16:creationId xmlns:a16="http://schemas.microsoft.com/office/drawing/2014/main" id="{CA603A14-DF6E-45DD-9EE0-95CCF58E0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600700"/>
            <a:ext cx="990600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D99A2B"/>
          </a:solidFill>
          <a:ln xmlns:a="http://schemas.openxmlformats.org/drawingml/2006/main" w="0">
            <a:noFill/>
          </a:ln>
        </p:spPr>
      </p:sp>
      <p:sp>
        <p:nvSpPr>
          <p:cNvPr id="23" name="conclusion">
            <a:extLst xmlns:a="http://schemas.openxmlformats.org/drawingml/2006/main">
              <a:ext uri="{FF2B5EF4-FFF2-40B4-BE49-F238E27FC236}">
                <a16:creationId xmlns:a16="http://schemas.microsoft.com/office/drawing/2014/main" id="{7E7FF9F8-891D-43A2-BA1B-2F6B32C0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676900"/>
            <a:ext cx="9334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093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12363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2363D"/>
                </a:solidFill>
                <a:latin typeface="DejaVu Sans"/>
                <a:ea typeface="DejaVu Sans"/>
                <a:cs typeface="DejaVu Sans"/>
              </a:rPr>
              <a:t>Естерна група поєднує будову, властивості, природні функції та практичне застосування.</a:t>
            </a:r>
          </a:p>
        </p:txBody>
      </p:sp>
    </p:spTree>
    <p:extLst>
      <p:ext uri="{BB962C8B-B14F-4D97-AF65-F5344CB8AC3E}">
        <p14:creationId xmlns:p14="http://schemas.microsoft.com/office/powerpoint/2010/main" val="21188026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2026-09-29T17:25:39.0150000Z</dcterms:created>
  <dcterms:modified xsi:type="dcterms:W3CDTF">2026-09-29T17:25:39.0150000Z</dcterms:modified>
</coreProperties>
</file>