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856baf3b08d4aed" /><Relationship Type="http://schemas.openxmlformats.org/officeDocument/2006/relationships/extended-properties" Target="/docProps/app.xml" Id="R9b63aacd3bb34a53" /><Relationship Type="http://schemas.openxmlformats.org/officeDocument/2006/relationships/officeDocument" Target="/ppt/presentation.xml" Id="Rac0107ebd9314d9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6e1a1120e2c471f"/>
  </p:sldMasterIdLst>
  <p:notesMasterIdLst>
    <p:notesMasterId xmlns:r="http://schemas.openxmlformats.org/officeDocument/2006/relationships" r:id="Rc5ce44578a13407a"/>
  </p:notesMasterIdLst>
  <p:sldIdLst>
    <p:sldId xmlns:r="http://schemas.openxmlformats.org/officeDocument/2006/relationships" id="256" r:id="R3acc128550f44cf4"/>
    <p:sldId xmlns:r="http://schemas.openxmlformats.org/officeDocument/2006/relationships" id="257" r:id="R6c2d664b6b374f5b"/>
    <p:sldId xmlns:r="http://schemas.openxmlformats.org/officeDocument/2006/relationships" id="258" r:id="R7b3b9c82e1724c23"/>
    <p:sldId xmlns:r="http://schemas.openxmlformats.org/officeDocument/2006/relationships" id="259" r:id="R8f97aa0553db4780"/>
    <p:sldId xmlns:r="http://schemas.openxmlformats.org/officeDocument/2006/relationships" id="260" r:id="Rd877e1db6e5b4238"/>
    <p:sldId xmlns:r="http://schemas.openxmlformats.org/officeDocument/2006/relationships" id="261" r:id="R229d469c69654516"/>
    <p:sldId xmlns:r="http://schemas.openxmlformats.org/officeDocument/2006/relationships" id="262" r:id="Rffb4e37132294f4a"/>
    <p:sldId xmlns:r="http://schemas.openxmlformats.org/officeDocument/2006/relationships" id="263" r:id="Rb126de1d6c20427e"/>
    <p:sldId xmlns:r="http://schemas.openxmlformats.org/officeDocument/2006/relationships" id="264" r:id="R2b5bff8189f0483a"/>
    <p:sldId xmlns:r="http://schemas.openxmlformats.org/officeDocument/2006/relationships" id="265" r:id="R693883d257784535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eaa560ce37d49ec" /><Relationship Type="http://schemas.openxmlformats.org/officeDocument/2006/relationships/slideMaster" Target="/ppt/slideMasters/slideMaster1.xml" Id="R86e1a1120e2c471f" /><Relationship Type="http://schemas.openxmlformats.org/officeDocument/2006/relationships/notesMaster" Target="/ppt/notesMasters/notesMaster1.xml" Id="Rc5ce44578a13407a" /><Relationship Type="http://schemas.openxmlformats.org/officeDocument/2006/relationships/presProps" Target="/ppt/presProps.xml" Id="R1db6e1323b7c45cd" /><Relationship Type="http://schemas.openxmlformats.org/officeDocument/2006/relationships/tableStyles" Target="/ppt/tableStyles.xml" Id="R3a6914431c10447b" /><Relationship Type="http://schemas.openxmlformats.org/officeDocument/2006/relationships/slide" Target="/ppt/slides/slide1.xml" Id="R3acc128550f44cf4" /><Relationship Type="http://schemas.openxmlformats.org/officeDocument/2006/relationships/slide" Target="/ppt/slides/slide2.xml" Id="R6c2d664b6b374f5b" /><Relationship Type="http://schemas.openxmlformats.org/officeDocument/2006/relationships/slide" Target="/ppt/slides/slide3.xml" Id="R7b3b9c82e1724c23" /><Relationship Type="http://schemas.openxmlformats.org/officeDocument/2006/relationships/slide" Target="/ppt/slides/slide4.xml" Id="R8f97aa0553db4780" /><Relationship Type="http://schemas.openxmlformats.org/officeDocument/2006/relationships/slide" Target="/ppt/slides/slide5.xml" Id="Rd877e1db6e5b4238" /><Relationship Type="http://schemas.openxmlformats.org/officeDocument/2006/relationships/slide" Target="/ppt/slides/slide6.xml" Id="R229d469c69654516" /><Relationship Type="http://schemas.openxmlformats.org/officeDocument/2006/relationships/slide" Target="/ppt/slides/slide7.xml" Id="Rffb4e37132294f4a" /><Relationship Type="http://schemas.openxmlformats.org/officeDocument/2006/relationships/slide" Target="/ppt/slides/slide8.xml" Id="Rb126de1d6c20427e" /><Relationship Type="http://schemas.openxmlformats.org/officeDocument/2006/relationships/slide" Target="/ppt/slides/slide9.xml" Id="R2b5bff8189f0483a" /><Relationship Type="http://schemas.openxmlformats.org/officeDocument/2006/relationships/slide" Target="/ppt/slides/slide10.xml" Id="R693883d25778453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6f996c539d34cd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60620b51c51488e" /><Relationship Type="http://schemas.openxmlformats.org/officeDocument/2006/relationships/notesMaster" Target="/ppt/notesMasters/notesMaster1.xml" Id="R9cc01deaab30450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2072f974e2647e9" /><Relationship Type="http://schemas.openxmlformats.org/officeDocument/2006/relationships/notesMaster" Target="/ppt/notesMasters/notesMaster1.xml" Id="R72eaec1bf30346c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8c930351b994785" /><Relationship Type="http://schemas.openxmlformats.org/officeDocument/2006/relationships/notesMaster" Target="/ppt/notesMasters/notesMaster1.xml" Id="Ra09bff4730ae469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6985853136945cb" /><Relationship Type="http://schemas.openxmlformats.org/officeDocument/2006/relationships/notesMaster" Target="/ppt/notesMasters/notesMaster1.xml" Id="Re5de3adef25d4ff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0867cbd14eae4991" /><Relationship Type="http://schemas.openxmlformats.org/officeDocument/2006/relationships/notesMaster" Target="/ppt/notesMasters/notesMaster1.xml" Id="R95e39c4320fe40c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e015a67e65148f9" /><Relationship Type="http://schemas.openxmlformats.org/officeDocument/2006/relationships/notesMaster" Target="/ppt/notesMasters/notesMaster1.xml" Id="Rc5eae9b95a954df0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ec38b2b6e5eb4ef2" /><Relationship Type="http://schemas.openxmlformats.org/officeDocument/2006/relationships/notesMaster" Target="/ppt/notesMasters/notesMaster1.xml" Id="R6d507d92d346458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ec45abb16ca04e32" /><Relationship Type="http://schemas.openxmlformats.org/officeDocument/2006/relationships/notesMaster" Target="/ppt/notesMasters/notesMaster1.xml" Id="R26d284fe3a154998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96b5be1604c74cc8" /><Relationship Type="http://schemas.openxmlformats.org/officeDocument/2006/relationships/notesMaster" Target="/ppt/notesMasters/notesMaster1.xml" Id="R57d4623275d942c0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9d8b58b6ebf54c96" /><Relationship Type="http://schemas.openxmlformats.org/officeDocument/2006/relationships/notesMaster" Target="/ppt/notesMasters/notesMaster1.xml" Id="R77a178be7f9549b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Самостійний навчальний матеріал KlassMaster. Вправи та формулювання створені для цього заняття.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https://weather.metoffice.gov.uk/learn-about/weather/types-of-weather/rain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https://weather.metoffice.gov.uk/learn-about/weather/types-of-weather/rain</a:t>
            </a:r>
          </a:p>
          <a:p xmlns:a="http://schemas.openxmlformats.org/drawingml/2006/main">
            <a:r>
              <a:t>Завдання самостійно створене.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https://weather.metoffice.gov.uk/learn-about/weather/atmosphere/global-circulation-patterns</a:t>
            </a:r>
          </a:p>
          <a:p xmlns:a="http://schemas.openxmlformats.org/drawingml/2006/main">
            <a:r>
              <a:t>Image: Kaidor, Earth Global Circulation - en.svg, CC BY-SA 3.0, https://commons.wikimedia.org/wiki/File:Earth_Global_Circulation_-_en.svg; https://creativecommons.org/licenses/by-sa/3.0/. Unmodified Wikimedia thumbnail.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https://weather.metoffice.gov.uk/learn-about/weather/atmosphere/global-circulation-patterns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https://weather.metoffice.gov.uk/learn-about/weather/types-of-weather/rain</a:t>
            </a:r>
          </a:p>
          <a:p xmlns:a="http://schemas.openxmlformats.org/drawingml/2006/main">
            <a:r>
              <a:t>Вправа самостійна; відповідь: західний схил.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Повністю самостійна навчальна задача. Числа умовні, не вимірювання реальних станцій.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Самостійні завдання. Наукова основа: https://weather.metoffice.gov.uk/learn-about/weather/types-of-weather/rain ; https://weather.metoffice.gov.uk/learn-about/weather/atmosphere/global-circulation-patterns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Ключі до авторських завдань. Пояснення узгоджені з Met Office, https://weather.metoffice.gov.uk/learn-about/weather/types-of-weather/rain ; https://weather.metoffice.gov.uk/learn-about/weather/atmosphere/global-circulation-patterns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Фактичні джерела: https://weather.metoffice.gov.uk/learn-about/weather/types-of-weather/rain ; https://weather.metoffice.gov.uk/learn-about/weather/atmosphere/global-circulation-patterns</a:t>
            </a:r>
          </a:p>
          <a:p xmlns:a="http://schemas.openxmlformats.org/drawingml/2006/main">
            <a:r>
              <a:t>Зображення: https://commons.wikimedia.org/wiki/File:Earth_Global_Circulation_-_en.svg</a:t>
            </a:r>
          </a:p>
          <a:p xmlns:a="http://schemas.openxmlformats.org/drawingml/2006/main">
            <a:r>
              <a:t>Kaidor, CC BY-SA 3.0, https://creativecommons.org/licenses/by-sa/3.0/. Без зміни вмісту. Перевірено 30.09.2026.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281cd7a7ec340d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05a754cde52476b" /><Relationship Type="http://schemas.openxmlformats.org/officeDocument/2006/relationships/slideLayout" Target="/ppt/slideLayouts/slideLayout1.xml" Id="R5256adc6698f473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256adc6698f473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a081e9116964f4b" /><Relationship Type="http://schemas.openxmlformats.org/officeDocument/2006/relationships/notesSlide" Target="/ppt/notesSlides/notesSlide1.xml" Id="R7be041dc8ae84a0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68878a05bfa467e" /><Relationship Type="http://schemas.openxmlformats.org/officeDocument/2006/relationships/notesSlide" Target="/ppt/notesSlides/notesSlide2.xml" Id="Rcd4a320db1ee47b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bed4b18177b4694" /><Relationship Type="http://schemas.openxmlformats.org/officeDocument/2006/relationships/notesSlide" Target="/ppt/notesSlides/notesSlide3.xml" Id="Rd87bb5bbce3d4c1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fd322998f68435f" /><Relationship Type="http://schemas.openxmlformats.org/officeDocument/2006/relationships/image" Target="/ppt/media/image.png" Id="R9d0a44a83bd04a1d" /><Relationship Type="http://schemas.openxmlformats.org/officeDocument/2006/relationships/notesSlide" Target="/ppt/notesSlides/notesSlide4.xml" Id="R420e1cdfce064c1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9c734a95152468d" /><Relationship Type="http://schemas.openxmlformats.org/officeDocument/2006/relationships/notesSlide" Target="/ppt/notesSlides/notesSlide5.xml" Id="Rfb3c746d9cd24dc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c3eab1c00474d9c" /><Relationship Type="http://schemas.openxmlformats.org/officeDocument/2006/relationships/notesSlide" Target="/ppt/notesSlides/notesSlide6.xml" Id="Rbdbbb666108e4b3e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d2b620f40364245" /><Relationship Type="http://schemas.openxmlformats.org/officeDocument/2006/relationships/notesSlide" Target="/ppt/notesSlides/notesSlide7.xml" Id="R997c2d91d3bc4a6a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631a1b66da54437" /><Relationship Type="http://schemas.openxmlformats.org/officeDocument/2006/relationships/notesSlide" Target="/ppt/notesSlides/notesSlide8.xml" Id="Rda2929e947794a47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aa0923c6a1b44fd" /><Relationship Type="http://schemas.openxmlformats.org/officeDocument/2006/relationships/notesSlide" Target="/ppt/notesSlides/notesSlide9.xml" Id="Rbbe67f712ccd4497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2a94e57bd0c4b8c" /><Relationship Type="http://schemas.openxmlformats.org/officeDocument/2006/relationships/notesSlide" Target="/ppt/notesSlides/notesSlide10.xml" Id="Rf5d84496bbe840a7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2363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brand">
            <a:extLst xmlns:a="http://schemas.openxmlformats.org/drawingml/2006/main">
              <a:ext uri="{FF2B5EF4-FFF2-40B4-BE49-F238E27FC236}">
                <a16:creationId xmlns:a16="http://schemas.microsoft.com/office/drawing/2014/main" id="{8C2DB979-B823-4D8C-9953-1C42BF1485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09550"/>
            <a:ext cx="3429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C8E9D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C8E9DF"/>
                </a:solidFill>
                <a:latin typeface="DejaVu Sans"/>
                <a:ea typeface="DejaVu Sans"/>
                <a:cs typeface="DejaVu Sans"/>
              </a:rPr>
              <a:t>KLASSMASTER</a:t>
            </a:r>
          </a:p>
        </p:txBody>
      </p:sp>
      <p:sp>
        <p:nvSpPr>
          <p:cNvPr id="2" name="page">
            <a:extLst xmlns:a="http://schemas.openxmlformats.org/drawingml/2006/main">
              <a:ext uri="{FF2B5EF4-FFF2-40B4-BE49-F238E27FC236}">
                <a16:creationId xmlns:a16="http://schemas.microsoft.com/office/drawing/2014/main" id="{145CF73A-3490-4B27-A3AE-98D5F4211B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6400800"/>
            <a:ext cx="95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0196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C8E9DF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C8E9DF"/>
                </a:solidFill>
                <a:latin typeface="DejaVu Sans"/>
                <a:ea typeface="DejaVu Sans"/>
                <a:cs typeface="DejaVu Sans"/>
              </a:rPr>
              <a:t>1 / 10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0CF2108B-E86E-46D7-9AAA-0CDE97A2EF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476375"/>
            <a:ext cx="11049000" cy="2095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49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49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Опади та</a:t>
            </a:r>
          </a:p>
          <a:p xmlns:a="http://schemas.openxmlformats.org/drawingml/2006/main">
            <a:pPr>
              <a:defRPr sz="49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49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циркуляція повітря</a:t>
            </a:r>
          </a:p>
        </p:txBody>
      </p:sp>
      <p:sp>
        <p:nvSpPr>
          <p:cNvPr id="4" name="subtitle">
            <a:extLst xmlns:a="http://schemas.openxmlformats.org/drawingml/2006/main">
              <a:ext uri="{FF2B5EF4-FFF2-40B4-BE49-F238E27FC236}">
                <a16:creationId xmlns:a16="http://schemas.microsoft.com/office/drawing/2014/main" id="{C1950D68-2F8D-498D-8F66-C98E09E225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0"/>
            <a:ext cx="10668000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C8E9DF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C8E9DF"/>
                </a:solidFill>
                <a:latin typeface="DejaVu Sans"/>
                <a:ea typeface="DejaVu Sans"/>
                <a:cs typeface="DejaVu Sans"/>
              </a:rPr>
              <a:t>Географія · 7 клас</a:t>
            </a:r>
          </a:p>
          <a:p xmlns:a="http://schemas.openxmlformats.org/drawingml/2006/main">
            <a:pPr>
              <a:defRPr sz="2250" b="0">
                <a:solidFill>
                  <a:srgbClr val="C8E9DF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C8E9DF"/>
                </a:solidFill>
                <a:latin typeface="DejaVu Sans"/>
                <a:ea typeface="DejaVu Sans"/>
                <a:cs typeface="DejaVu Sans"/>
              </a:rPr>
              <a:t>Пояснюємо причини. Зіставляємо умови.</a:t>
            </a:r>
          </a:p>
          <a:p xmlns:a="http://schemas.openxmlformats.org/drawingml/2006/main">
            <a:pPr>
              <a:defRPr sz="2250" b="0">
                <a:solidFill>
                  <a:srgbClr val="C8E9DF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C8E9DF"/>
                </a:solidFill>
                <a:latin typeface="DejaVu Sans"/>
                <a:ea typeface="DejaVu Sans"/>
                <a:cs typeface="DejaVu Sans"/>
              </a:rPr>
              <a:t>Робимо обґрунтовані висновки.</a:t>
            </a:r>
          </a:p>
        </p:txBody>
      </p:sp>
    </p:spTree>
    <p:extLst>
      <p:ext uri="{BB962C8B-B14F-4D97-AF65-F5344CB8AC3E}">
        <p14:creationId xmlns:p14="http://schemas.microsoft.com/office/powerpoint/2010/main" val="76770421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5FA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brand">
            <a:extLst xmlns:a="http://schemas.openxmlformats.org/drawingml/2006/main">
              <a:ext uri="{FF2B5EF4-FFF2-40B4-BE49-F238E27FC236}">
                <a16:creationId xmlns:a16="http://schemas.microsoft.com/office/drawing/2014/main" id="{7F57E274-AF27-405A-873F-A200F2DAC4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09550"/>
            <a:ext cx="3429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A7D72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A7D72"/>
                </a:solidFill>
                <a:latin typeface="DejaVu Sans"/>
                <a:ea typeface="DejaVu Sans"/>
                <a:cs typeface="DejaVu Sans"/>
              </a:rPr>
              <a:t>KLASSMASTER</a:t>
            </a:r>
          </a:p>
        </p:txBody>
      </p:sp>
      <p:sp>
        <p:nvSpPr>
          <p:cNvPr id="2" name="page">
            <a:extLst xmlns:a="http://schemas.openxmlformats.org/drawingml/2006/main">
              <a:ext uri="{FF2B5EF4-FFF2-40B4-BE49-F238E27FC236}">
                <a16:creationId xmlns:a16="http://schemas.microsoft.com/office/drawing/2014/main" id="{DD57FC93-638B-4279-9FAB-5FE6D56102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6400800"/>
            <a:ext cx="95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0196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5C737A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C737A"/>
                </a:solidFill>
                <a:latin typeface="DejaVu Sans"/>
                <a:ea typeface="DejaVu Sans"/>
                <a:cs typeface="DejaVu Sans"/>
              </a:rPr>
              <a:t>2 / 10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C53509BF-99A8-415C-BB2E-68C9FE07D1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42950"/>
            <a:ext cx="11049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73741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173741"/>
                </a:solidFill>
                <a:latin typeface="DejaVu Sans"/>
                <a:ea typeface="DejaVu Sans"/>
                <a:cs typeface="DejaVu Sans"/>
              </a:rPr>
              <a:t>Чому з хмари випадає дощ?</a:t>
            </a:r>
          </a:p>
        </p:txBody>
      </p:sp>
      <p:sp>
        <p:nvSpPr>
          <p:cNvPr id="4" name="label0">
            <a:extLst xmlns:a="http://schemas.openxmlformats.org/drawingml/2006/main">
              <a:ext uri="{FF2B5EF4-FFF2-40B4-BE49-F238E27FC236}">
                <a16:creationId xmlns:a16="http://schemas.microsoft.com/office/drawing/2014/main" id="{D57C3162-310B-4A58-96E4-143D03AD5C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28800"/>
            <a:ext cx="2476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A7D72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1A7D72"/>
                </a:solidFill>
                <a:latin typeface="DejaVu Sans"/>
                <a:ea typeface="DejaVu Sans"/>
                <a:cs typeface="DejaVu Sans"/>
              </a:rPr>
              <a:t>ПІДЙОМ</a:t>
            </a:r>
          </a:p>
        </p:txBody>
      </p:sp>
      <p:sp>
        <p:nvSpPr>
          <p:cNvPr id="5" name="body0">
            <a:extLst xmlns:a="http://schemas.openxmlformats.org/drawingml/2006/main">
              <a:ext uri="{FF2B5EF4-FFF2-40B4-BE49-F238E27FC236}">
                <a16:creationId xmlns:a16="http://schemas.microsoft.com/office/drawing/2014/main" id="{84D5B051-52B9-4D4F-BB01-4EAB35BCD1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1752600"/>
            <a:ext cx="8143875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73741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173741"/>
                </a:solidFill>
                <a:latin typeface="DejaVu Sans"/>
                <a:ea typeface="DejaVu Sans"/>
                <a:cs typeface="DejaVu Sans"/>
              </a:rPr>
              <a:t>Вологе повітря піднімається й охолоджується.</a:t>
            </a:r>
          </a:p>
        </p:txBody>
      </p:sp>
      <p:sp>
        <p:nvSpPr>
          <p:cNvPr id="6" name="label1">
            <a:extLst xmlns:a="http://schemas.openxmlformats.org/drawingml/2006/main">
              <a:ext uri="{FF2B5EF4-FFF2-40B4-BE49-F238E27FC236}">
                <a16:creationId xmlns:a16="http://schemas.microsoft.com/office/drawing/2014/main" id="{29938E68-A0E5-4795-8EE3-71DE530688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19425"/>
            <a:ext cx="2476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A7D72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1A7D72"/>
                </a:solidFill>
                <a:latin typeface="DejaVu Sans"/>
                <a:ea typeface="DejaVu Sans"/>
                <a:cs typeface="DejaVu Sans"/>
              </a:rPr>
              <a:t>ХМАРА</a:t>
            </a:r>
          </a:p>
        </p:txBody>
      </p:sp>
      <p:sp>
        <p:nvSpPr>
          <p:cNvPr id="7" name="body1">
            <a:extLst xmlns:a="http://schemas.openxmlformats.org/drawingml/2006/main">
              <a:ext uri="{FF2B5EF4-FFF2-40B4-BE49-F238E27FC236}">
                <a16:creationId xmlns:a16="http://schemas.microsoft.com/office/drawing/2014/main" id="{42128084-7C48-4BD3-980F-D19FBEEAC4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2943225"/>
            <a:ext cx="8143875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73741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173741"/>
                </a:solidFill>
                <a:latin typeface="DejaVu Sans"/>
                <a:ea typeface="DejaVu Sans"/>
                <a:cs typeface="DejaVu Sans"/>
              </a:rPr>
              <a:t>За достатнього охолодження водяна пара конденсується у дрібні краплі.</a:t>
            </a:r>
          </a:p>
        </p:txBody>
      </p:sp>
      <p:sp>
        <p:nvSpPr>
          <p:cNvPr id="8" name="label2">
            <a:extLst xmlns:a="http://schemas.openxmlformats.org/drawingml/2006/main">
              <a:ext uri="{FF2B5EF4-FFF2-40B4-BE49-F238E27FC236}">
                <a16:creationId xmlns:a16="http://schemas.microsoft.com/office/drawing/2014/main" id="{6156CAB3-A0DE-4A5A-A8F8-7B3663D1C5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10050"/>
            <a:ext cx="2476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A7D72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1A7D72"/>
                </a:solidFill>
                <a:latin typeface="DejaVu Sans"/>
                <a:ea typeface="DejaVu Sans"/>
                <a:cs typeface="DejaVu Sans"/>
              </a:rPr>
              <a:t>ДОЩ</a:t>
            </a:r>
          </a:p>
        </p:txBody>
      </p:sp>
      <p:sp>
        <p:nvSpPr>
          <p:cNvPr id="9" name="body2">
            <a:extLst xmlns:a="http://schemas.openxmlformats.org/drawingml/2006/main">
              <a:ext uri="{FF2B5EF4-FFF2-40B4-BE49-F238E27FC236}">
                <a16:creationId xmlns:a16="http://schemas.microsoft.com/office/drawing/2014/main" id="{B23480CA-1F2B-48FD-A6DF-C5D7E1C68D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4133850"/>
            <a:ext cx="8143875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73741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173741"/>
                </a:solidFill>
                <a:latin typeface="DejaVu Sans"/>
                <a:ea typeface="DejaVu Sans"/>
                <a:cs typeface="DejaVu Sans"/>
              </a:rPr>
              <a:t>Краплі ростуть і стають достатньо великими, щоб випадати.</a:t>
            </a:r>
          </a:p>
        </p:txBody>
      </p:sp>
      <p:sp>
        <p:nvSpPr>
          <p:cNvPr id="10" name="tail">
            <a:extLst xmlns:a="http://schemas.openxmlformats.org/drawingml/2006/main">
              <a:ext uri="{FF2B5EF4-FFF2-40B4-BE49-F238E27FC236}">
                <a16:creationId xmlns:a16="http://schemas.microsoft.com/office/drawing/2014/main" id="{8590A566-BBD7-4300-B92C-6CE20993D8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86400"/>
            <a:ext cx="1062037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A7D72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1A7D72"/>
                </a:solidFill>
                <a:latin typeface="DejaVu Sans"/>
                <a:ea typeface="DejaVu Sans"/>
                <a:cs typeface="DejaVu Sans"/>
              </a:rPr>
              <a:t>Хмара ще не означає, що дощ обов’язково досягне землі.</a:t>
            </a:r>
          </a:p>
        </p:txBody>
      </p:sp>
    </p:spTree>
    <p:extLst>
      <p:ext uri="{BB962C8B-B14F-4D97-AF65-F5344CB8AC3E}">
        <p14:creationId xmlns:p14="http://schemas.microsoft.com/office/powerpoint/2010/main" val="120798605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5FA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brand">
            <a:extLst xmlns:a="http://schemas.openxmlformats.org/drawingml/2006/main">
              <a:ext uri="{FF2B5EF4-FFF2-40B4-BE49-F238E27FC236}">
                <a16:creationId xmlns:a16="http://schemas.microsoft.com/office/drawing/2014/main" id="{AF662F49-D6C2-4205-ACDF-DD569D8A45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09550"/>
            <a:ext cx="3429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A7D72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A7D72"/>
                </a:solidFill>
                <a:latin typeface="DejaVu Sans"/>
                <a:ea typeface="DejaVu Sans"/>
                <a:cs typeface="DejaVu Sans"/>
              </a:rPr>
              <a:t>KLASSMASTER</a:t>
            </a:r>
          </a:p>
        </p:txBody>
      </p:sp>
      <p:sp>
        <p:nvSpPr>
          <p:cNvPr id="2" name="page">
            <a:extLst xmlns:a="http://schemas.openxmlformats.org/drawingml/2006/main">
              <a:ext uri="{FF2B5EF4-FFF2-40B4-BE49-F238E27FC236}">
                <a16:creationId xmlns:a16="http://schemas.microsoft.com/office/drawing/2014/main" id="{FE0C2A36-56A0-4F26-8632-184FAA3AD2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6400800"/>
            <a:ext cx="95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0196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5C737A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C737A"/>
                </a:solidFill>
                <a:latin typeface="DejaVu Sans"/>
                <a:ea typeface="DejaVu Sans"/>
                <a:cs typeface="DejaVu Sans"/>
              </a:rPr>
              <a:t>3 / 10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AA63FF5C-5631-4CB4-ACDC-E030D164A8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42950"/>
            <a:ext cx="11049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73741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173741"/>
                </a:solidFill>
                <a:latin typeface="DejaVu Sans"/>
                <a:ea typeface="DejaVu Sans"/>
                <a:cs typeface="DejaVu Sans"/>
              </a:rPr>
              <a:t>Три причини підйому повітря</a:t>
            </a:r>
          </a:p>
        </p:txBody>
      </p:sp>
      <p:sp>
        <p:nvSpPr>
          <p:cNvPr id="4" name="label0">
            <a:extLst xmlns:a="http://schemas.openxmlformats.org/drawingml/2006/main">
              <a:ext uri="{FF2B5EF4-FFF2-40B4-BE49-F238E27FC236}">
                <a16:creationId xmlns:a16="http://schemas.microsoft.com/office/drawing/2014/main" id="{01BDB25E-9EB6-4D07-AA0D-4747B9A7E4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28800"/>
            <a:ext cx="2476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A7D72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1A7D72"/>
                </a:solidFill>
                <a:latin typeface="DejaVu Sans"/>
                <a:ea typeface="DejaVu Sans"/>
                <a:cs typeface="DejaVu Sans"/>
              </a:rPr>
              <a:t>НАГРІВАННЯ</a:t>
            </a:r>
          </a:p>
        </p:txBody>
      </p:sp>
      <p:sp>
        <p:nvSpPr>
          <p:cNvPr id="5" name="body0">
            <a:extLst xmlns:a="http://schemas.openxmlformats.org/drawingml/2006/main">
              <a:ext uri="{FF2B5EF4-FFF2-40B4-BE49-F238E27FC236}">
                <a16:creationId xmlns:a16="http://schemas.microsoft.com/office/drawing/2014/main" id="{B71992C2-0E94-44DF-A9F1-0ADD0B2B60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1752600"/>
            <a:ext cx="8143875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73741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173741"/>
                </a:solidFill>
                <a:latin typeface="DejaVu Sans"/>
                <a:ea typeface="DejaVu Sans"/>
                <a:cs typeface="DejaVu Sans"/>
              </a:rPr>
              <a:t>Нагріта поверхня сприяє висхідному руху повітря — конвекції.</a:t>
            </a:r>
          </a:p>
        </p:txBody>
      </p:sp>
      <p:sp>
        <p:nvSpPr>
          <p:cNvPr id="6" name="label1">
            <a:extLst xmlns:a="http://schemas.openxmlformats.org/drawingml/2006/main">
              <a:ext uri="{FF2B5EF4-FFF2-40B4-BE49-F238E27FC236}">
                <a16:creationId xmlns:a16="http://schemas.microsoft.com/office/drawing/2014/main" id="{078252E3-EA80-4496-B695-D83A9C1FF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19425"/>
            <a:ext cx="2476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A7D72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1A7D72"/>
                </a:solidFill>
                <a:latin typeface="DejaVu Sans"/>
                <a:ea typeface="DejaVu Sans"/>
                <a:cs typeface="DejaVu Sans"/>
              </a:rPr>
              <a:t>ГОРИ</a:t>
            </a:r>
          </a:p>
        </p:txBody>
      </p:sp>
      <p:sp>
        <p:nvSpPr>
          <p:cNvPr id="7" name="body1">
            <a:extLst xmlns:a="http://schemas.openxmlformats.org/drawingml/2006/main">
              <a:ext uri="{FF2B5EF4-FFF2-40B4-BE49-F238E27FC236}">
                <a16:creationId xmlns:a16="http://schemas.microsoft.com/office/drawing/2014/main" id="{EC80C6C8-A066-42EE-AB3A-B9F7A912F1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2943225"/>
            <a:ext cx="8143875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73741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173741"/>
                </a:solidFill>
                <a:latin typeface="DejaVu Sans"/>
                <a:ea typeface="DejaVu Sans"/>
                <a:cs typeface="DejaVu Sans"/>
              </a:rPr>
              <a:t>Потік вологого повітря піднімається навітряним схилом.</a:t>
            </a:r>
          </a:p>
        </p:txBody>
      </p:sp>
      <p:sp>
        <p:nvSpPr>
          <p:cNvPr id="8" name="label2">
            <a:extLst xmlns:a="http://schemas.openxmlformats.org/drawingml/2006/main">
              <a:ext uri="{FF2B5EF4-FFF2-40B4-BE49-F238E27FC236}">
                <a16:creationId xmlns:a16="http://schemas.microsoft.com/office/drawing/2014/main" id="{2A6E9132-63CD-42BD-A5B0-9C76EF8F36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10050"/>
            <a:ext cx="2476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A7D72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1A7D72"/>
                </a:solidFill>
                <a:latin typeface="DejaVu Sans"/>
                <a:ea typeface="DejaVu Sans"/>
                <a:cs typeface="DejaVu Sans"/>
              </a:rPr>
              <a:t>ФРОНТ</a:t>
            </a:r>
          </a:p>
        </p:txBody>
      </p:sp>
      <p:sp>
        <p:nvSpPr>
          <p:cNvPr id="9" name="body2">
            <a:extLst xmlns:a="http://schemas.openxmlformats.org/drawingml/2006/main">
              <a:ext uri="{FF2B5EF4-FFF2-40B4-BE49-F238E27FC236}">
                <a16:creationId xmlns:a16="http://schemas.microsoft.com/office/drawing/2014/main" id="{48865C52-3C68-419E-A513-67E856D969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4133850"/>
            <a:ext cx="8143875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73741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173741"/>
                </a:solidFill>
                <a:latin typeface="DejaVu Sans"/>
                <a:ea typeface="DejaVu Sans"/>
                <a:cs typeface="DejaVu Sans"/>
              </a:rPr>
              <a:t>На межі повітряних мас тепле повітря піднімається над холоднішим.</a:t>
            </a:r>
          </a:p>
        </p:txBody>
      </p:sp>
      <p:sp>
        <p:nvSpPr>
          <p:cNvPr id="10" name="tail">
            <a:extLst xmlns:a="http://schemas.openxmlformats.org/drawingml/2006/main">
              <a:ext uri="{FF2B5EF4-FFF2-40B4-BE49-F238E27FC236}">
                <a16:creationId xmlns:a16="http://schemas.microsoft.com/office/drawing/2014/main" id="{24F9C1CB-FFCE-4CDA-987B-78414FE0C1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86400"/>
            <a:ext cx="1062037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A7D72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1A7D72"/>
                </a:solidFill>
                <a:latin typeface="DejaVu Sans"/>
                <a:ea typeface="DejaVu Sans"/>
                <a:cs typeface="DejaVu Sans"/>
              </a:rPr>
              <a:t>Завдання: доберіть до кожної причини короткий опис погоди.</a:t>
            </a:r>
          </a:p>
        </p:txBody>
      </p:sp>
    </p:spTree>
    <p:extLst>
      <p:ext uri="{BB962C8B-B14F-4D97-AF65-F5344CB8AC3E}">
        <p14:creationId xmlns:p14="http://schemas.microsoft.com/office/powerpoint/2010/main" val="118518970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5FA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brand">
            <a:extLst xmlns:a="http://schemas.openxmlformats.org/drawingml/2006/main">
              <a:ext uri="{FF2B5EF4-FFF2-40B4-BE49-F238E27FC236}">
                <a16:creationId xmlns:a16="http://schemas.microsoft.com/office/drawing/2014/main" id="{95EFB579-5462-4433-998A-6B53569A0C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09550"/>
            <a:ext cx="3429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A7D72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A7D72"/>
                </a:solidFill>
                <a:latin typeface="DejaVu Sans"/>
                <a:ea typeface="DejaVu Sans"/>
                <a:cs typeface="DejaVu Sans"/>
              </a:rPr>
              <a:t>KLASSMASTER</a:t>
            </a:r>
          </a:p>
        </p:txBody>
      </p:sp>
      <p:sp>
        <p:nvSpPr>
          <p:cNvPr id="2" name="page">
            <a:extLst xmlns:a="http://schemas.openxmlformats.org/drawingml/2006/main">
              <a:ext uri="{FF2B5EF4-FFF2-40B4-BE49-F238E27FC236}">
                <a16:creationId xmlns:a16="http://schemas.microsoft.com/office/drawing/2014/main" id="{3C633097-5B94-45AA-B703-A7F3ABF894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6400800"/>
            <a:ext cx="95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0196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5C737A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C737A"/>
                </a:solidFill>
                <a:latin typeface="DejaVu Sans"/>
                <a:ea typeface="DejaVu Sans"/>
                <a:cs typeface="DejaVu Sans"/>
              </a:rPr>
              <a:t>4 / 10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73B52A43-32FA-44E1-B67A-6B80BF1EA8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42950"/>
            <a:ext cx="11049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73741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173741"/>
                </a:solidFill>
                <a:latin typeface="DejaVu Sans"/>
                <a:ea typeface="DejaVu Sans"/>
                <a:cs typeface="DejaVu Sans"/>
              </a:rPr>
              <a:t>Повітря переносить тепло й вологу</a:t>
            </a:r>
          </a:p>
        </p:txBody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d0a44a83bd04a1d"/>
          <a:stretch xmlns:a="http://schemas.openxmlformats.org/drawingml/2006/main"/>
        </p:blipFill>
        <p:spPr>
          <a:xfrm xmlns:a="http://schemas.openxmlformats.org/drawingml/2006/main">
            <a:off x="726248" y="1685925"/>
            <a:ext cx="5481705" cy="4448175"/>
          </a:xfrm>
          <a:prstGeom xmlns:a="http://schemas.openxmlformats.org/drawingml/2006/main" prst="rect">
            <a:avLst/>
          </a:prstGeom>
        </p:spPr>
      </p:pic>
      <p:sp>
        <p:nvSpPr>
          <p:cNvPr id="5" name="body">
            <a:extLst xmlns:a="http://schemas.openxmlformats.org/drawingml/2006/main">
              <a:ext uri="{FF2B5EF4-FFF2-40B4-BE49-F238E27FC236}">
                <a16:creationId xmlns:a16="http://schemas.microsoft.com/office/drawing/2014/main" id="{7785D496-B3E3-4A62-87C6-2942425681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1704975"/>
            <a:ext cx="4667250" cy="3905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173741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73741"/>
                </a:solidFill>
                <a:latin typeface="DejaVu Sans"/>
                <a:ea typeface="DejaVu Sans"/>
                <a:cs typeface="DejaVu Sans"/>
              </a:rPr>
              <a:t>Земля нагрівається нерівномірно.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25" b="0">
                <a:solidFill>
                  <a:srgbClr val="173741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73741"/>
                </a:solidFill>
                <a:latin typeface="DejaVu Sans"/>
                <a:ea typeface="DejaVu Sans"/>
                <a:cs typeface="DejaVu Sans"/>
              </a:rPr>
              <a:t>Пасати прямують до екваторіальної зони збіжності.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25" b="0">
                <a:solidFill>
                  <a:srgbClr val="173741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73741"/>
                </a:solidFill>
                <a:latin typeface="DejaVu Sans"/>
                <a:ea typeface="DejaVu Sans"/>
                <a:cs typeface="DejaVu Sans"/>
              </a:rPr>
              <a:t>У помірних широтах переважає західне перенесення.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25" b="0">
                <a:solidFill>
                  <a:srgbClr val="173741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73741"/>
                </a:solidFill>
                <a:latin typeface="DejaVu Sans"/>
                <a:ea typeface="DejaVu Sans"/>
                <a:cs typeface="DejaVu Sans"/>
              </a:rPr>
              <a:t>Обертання Землі відхиляє рух повітря.</a:t>
            </a:r>
          </a:p>
        </p:txBody>
      </p:sp>
      <p:sp>
        <p:nvSpPr>
          <p:cNvPr id="6" name="credit">
            <a:extLst xmlns:a="http://schemas.openxmlformats.org/drawingml/2006/main">
              <a:ext uri="{FF2B5EF4-FFF2-40B4-BE49-F238E27FC236}">
                <a16:creationId xmlns:a16="http://schemas.microsoft.com/office/drawing/2014/main" id="{65AC4408-9FD0-4F73-B945-58DDDE9251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076950"/>
            <a:ext cx="9858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0000"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C737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C737A"/>
                </a:solidFill>
                <a:latin typeface="DejaVu Sans"/>
                <a:ea typeface="DejaVu Sans"/>
                <a:cs typeface="DejaVu Sans"/>
              </a:rPr>
              <a:t>Схема: Kaidor · CC BY-SA 3.0</a:t>
            </a:r>
          </a:p>
          <a:p xmlns:a="http://schemas.openxmlformats.org/drawingml/2006/main">
            <a:pPr>
              <a:defRPr sz="1125" b="0">
                <a:solidFill>
                  <a:srgbClr val="5C737A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5C737A"/>
                </a:solidFill>
                <a:latin typeface="DejaVu Sans"/>
                <a:ea typeface="DejaVu Sans"/>
                <a:cs typeface="DejaVu Sans"/>
              </a:rPr>
              <a:t>HIGH — високий тиск; Trades — пасати; Westerlies — західні вітри</a:t>
            </a:r>
          </a:p>
        </p:txBody>
      </p:sp>
    </p:spTree>
    <p:extLst>
      <p:ext uri="{BB962C8B-B14F-4D97-AF65-F5344CB8AC3E}">
        <p14:creationId xmlns:p14="http://schemas.microsoft.com/office/powerpoint/2010/main" val="162932732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5FA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brand">
            <a:extLst xmlns:a="http://schemas.openxmlformats.org/drawingml/2006/main">
              <a:ext uri="{FF2B5EF4-FFF2-40B4-BE49-F238E27FC236}">
                <a16:creationId xmlns:a16="http://schemas.microsoft.com/office/drawing/2014/main" id="{0BA07065-95E1-49F7-B64A-31C855DEE1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09550"/>
            <a:ext cx="3429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A7D72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A7D72"/>
                </a:solidFill>
                <a:latin typeface="DejaVu Sans"/>
                <a:ea typeface="DejaVu Sans"/>
                <a:cs typeface="DejaVu Sans"/>
              </a:rPr>
              <a:t>KLASSMASTER</a:t>
            </a:r>
          </a:p>
        </p:txBody>
      </p:sp>
      <p:sp>
        <p:nvSpPr>
          <p:cNvPr id="2" name="page">
            <a:extLst xmlns:a="http://schemas.openxmlformats.org/drawingml/2006/main">
              <a:ext uri="{FF2B5EF4-FFF2-40B4-BE49-F238E27FC236}">
                <a16:creationId xmlns:a16="http://schemas.microsoft.com/office/drawing/2014/main" id="{558BB88F-CC7B-472D-82D5-34BC1507B6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6400800"/>
            <a:ext cx="95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0196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5C737A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C737A"/>
                </a:solidFill>
                <a:latin typeface="DejaVu Sans"/>
                <a:ea typeface="DejaVu Sans"/>
                <a:cs typeface="DejaVu Sans"/>
              </a:rPr>
              <a:t>5 / 10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F78132AC-3D32-4A72-8E16-FF58B0096B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42950"/>
            <a:ext cx="11049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73741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173741"/>
                </a:solidFill>
                <a:latin typeface="DejaVu Sans"/>
                <a:ea typeface="DejaVu Sans"/>
                <a:cs typeface="DejaVu Sans"/>
              </a:rPr>
              <a:t>Де частіше буває волого?</a:t>
            </a:r>
          </a:p>
        </p:txBody>
      </p:sp>
      <p:sp>
        <p:nvSpPr>
          <p:cNvPr id="4" name="label0">
            <a:extLst xmlns:a="http://schemas.openxmlformats.org/drawingml/2006/main">
              <a:ext uri="{FF2B5EF4-FFF2-40B4-BE49-F238E27FC236}">
                <a16:creationId xmlns:a16="http://schemas.microsoft.com/office/drawing/2014/main" id="{82396EC4-2EEB-4523-AE18-B7F2ABEB66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28800"/>
            <a:ext cx="2476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A7D72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1A7D72"/>
                </a:solidFill>
                <a:latin typeface="DejaVu Sans"/>
                <a:ea typeface="DejaVu Sans"/>
                <a:cs typeface="DejaVu Sans"/>
              </a:rPr>
              <a:t>БІЛЯ ЕКВАТОРА</a:t>
            </a:r>
          </a:p>
        </p:txBody>
      </p:sp>
      <p:sp>
        <p:nvSpPr>
          <p:cNvPr id="5" name="body0">
            <a:extLst xmlns:a="http://schemas.openxmlformats.org/drawingml/2006/main">
              <a:ext uri="{FF2B5EF4-FFF2-40B4-BE49-F238E27FC236}">
                <a16:creationId xmlns:a16="http://schemas.microsoft.com/office/drawing/2014/main" id="{A812E8DE-B009-46B2-9915-7F92BFF3F6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1752600"/>
            <a:ext cx="8143875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73741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173741"/>
                </a:solidFill>
                <a:latin typeface="DejaVu Sans"/>
                <a:ea typeface="DejaVu Sans"/>
                <a:cs typeface="DejaVu Sans"/>
              </a:rPr>
              <a:t>Збіжність вітрів і висхідний рух сприяють хмарам та зливам.</a:t>
            </a:r>
          </a:p>
        </p:txBody>
      </p:sp>
      <p:sp>
        <p:nvSpPr>
          <p:cNvPr id="6" name="label1">
            <a:extLst xmlns:a="http://schemas.openxmlformats.org/drawingml/2006/main">
              <a:ext uri="{FF2B5EF4-FFF2-40B4-BE49-F238E27FC236}">
                <a16:creationId xmlns:a16="http://schemas.microsoft.com/office/drawing/2014/main" id="{39AE5BFA-3E85-42CF-93C3-3B62DAB6CF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19425"/>
            <a:ext cx="2476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A7D72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1A7D72"/>
                </a:solidFill>
                <a:latin typeface="DejaVu Sans"/>
                <a:ea typeface="DejaVu Sans"/>
                <a:cs typeface="DejaVu Sans"/>
              </a:rPr>
              <a:t>У СУБТРОПІКАХ</a:t>
            </a:r>
          </a:p>
        </p:txBody>
      </p:sp>
      <p:sp>
        <p:nvSpPr>
          <p:cNvPr id="7" name="body1">
            <a:extLst xmlns:a="http://schemas.openxmlformats.org/drawingml/2006/main">
              <a:ext uri="{FF2B5EF4-FFF2-40B4-BE49-F238E27FC236}">
                <a16:creationId xmlns:a16="http://schemas.microsoft.com/office/drawing/2014/main" id="{A350BE80-2F14-4049-BCAF-73E959E145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2943225"/>
            <a:ext cx="8143875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73741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173741"/>
                </a:solidFill>
                <a:latin typeface="DejaVu Sans"/>
                <a:ea typeface="DejaVu Sans"/>
                <a:cs typeface="DejaVu Sans"/>
              </a:rPr>
              <a:t>Низхідний рух часто пов’язаний із сухішими умовами.</a:t>
            </a:r>
          </a:p>
        </p:txBody>
      </p:sp>
      <p:sp>
        <p:nvSpPr>
          <p:cNvPr id="8" name="label2">
            <a:extLst xmlns:a="http://schemas.openxmlformats.org/drawingml/2006/main">
              <a:ext uri="{FF2B5EF4-FFF2-40B4-BE49-F238E27FC236}">
                <a16:creationId xmlns:a16="http://schemas.microsoft.com/office/drawing/2014/main" id="{B17C2C90-206C-4D59-B646-9FA66151C6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10050"/>
            <a:ext cx="2476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551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A7D72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1A7D72"/>
                </a:solidFill>
                <a:latin typeface="DejaVu Sans"/>
                <a:ea typeface="DejaVu Sans"/>
                <a:cs typeface="DejaVu Sans"/>
              </a:rPr>
              <a:t>У ВИЩИХ ШИРОТАХ</a:t>
            </a:r>
          </a:p>
        </p:txBody>
      </p:sp>
      <p:sp>
        <p:nvSpPr>
          <p:cNvPr id="9" name="body2">
            <a:extLst xmlns:a="http://schemas.openxmlformats.org/drawingml/2006/main">
              <a:ext uri="{FF2B5EF4-FFF2-40B4-BE49-F238E27FC236}">
                <a16:creationId xmlns:a16="http://schemas.microsoft.com/office/drawing/2014/main" id="{90F0C613-E8E6-40A3-8125-0B7C1648D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4133850"/>
            <a:ext cx="8143875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73741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173741"/>
                </a:solidFill>
                <a:latin typeface="DejaVu Sans"/>
                <a:ea typeface="DejaVu Sans"/>
                <a:cs typeface="DejaVu Sans"/>
              </a:rPr>
              <a:t>Зустріч різних повітряних мас може спричиняти підйом і опади.</a:t>
            </a:r>
          </a:p>
        </p:txBody>
      </p:sp>
      <p:sp>
        <p:nvSpPr>
          <p:cNvPr id="10" name="tail">
            <a:extLst xmlns:a="http://schemas.openxmlformats.org/drawingml/2006/main">
              <a:ext uri="{FF2B5EF4-FFF2-40B4-BE49-F238E27FC236}">
                <a16:creationId xmlns:a16="http://schemas.microsoft.com/office/drawing/2014/main" id="{4A9F52D6-1D7C-468D-84CC-E3EB46C13B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86400"/>
            <a:ext cx="1062037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A7D72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1A7D72"/>
                </a:solidFill>
                <a:latin typeface="DejaVu Sans"/>
                <a:ea typeface="DejaVu Sans"/>
                <a:cs typeface="DejaVu Sans"/>
              </a:rPr>
              <a:t>Це узагальнена модель: межі зон зміщуються, місцеві умови різняться.</a:t>
            </a:r>
          </a:p>
        </p:txBody>
      </p:sp>
    </p:spTree>
    <p:extLst>
      <p:ext uri="{BB962C8B-B14F-4D97-AF65-F5344CB8AC3E}">
        <p14:creationId xmlns:p14="http://schemas.microsoft.com/office/powerpoint/2010/main" val="65281715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5FA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brand">
            <a:extLst xmlns:a="http://schemas.openxmlformats.org/drawingml/2006/main">
              <a:ext uri="{FF2B5EF4-FFF2-40B4-BE49-F238E27FC236}">
                <a16:creationId xmlns:a16="http://schemas.microsoft.com/office/drawing/2014/main" id="{BD17EBEE-72BB-454B-A004-B27525A4B4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09550"/>
            <a:ext cx="3429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A7D72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A7D72"/>
                </a:solidFill>
                <a:latin typeface="DejaVu Sans"/>
                <a:ea typeface="DejaVu Sans"/>
                <a:cs typeface="DejaVu Sans"/>
              </a:rPr>
              <a:t>KLASSMASTER</a:t>
            </a:r>
          </a:p>
        </p:txBody>
      </p:sp>
      <p:sp>
        <p:nvSpPr>
          <p:cNvPr id="2" name="page">
            <a:extLst xmlns:a="http://schemas.openxmlformats.org/drawingml/2006/main">
              <a:ext uri="{FF2B5EF4-FFF2-40B4-BE49-F238E27FC236}">
                <a16:creationId xmlns:a16="http://schemas.microsoft.com/office/drawing/2014/main" id="{61AE90AD-872E-4875-972E-C87C35C444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6400800"/>
            <a:ext cx="95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0196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5C737A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C737A"/>
                </a:solidFill>
                <a:latin typeface="DejaVu Sans"/>
                <a:ea typeface="DejaVu Sans"/>
                <a:cs typeface="DejaVu Sans"/>
              </a:rPr>
              <a:t>6 / 10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AC855CAC-6E16-4521-B4DC-D6C372AB4B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42950"/>
            <a:ext cx="11049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73741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173741"/>
                </a:solidFill>
                <a:latin typeface="DejaVu Sans"/>
                <a:ea typeface="DejaVu Sans"/>
                <a:cs typeface="DejaVu Sans"/>
              </a:rPr>
              <a:t>Гори змінюють розподіл опадів</a:t>
            </a:r>
          </a:p>
        </p:txBody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7C02D025-BAF3-4CA8-AEC7-BDB0C42BEC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71650"/>
            <a:ext cx="10896600" cy="3333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173741"/>
                </a:solidFill>
                <a:latin typeface="DejaVu Sans"/>
                <a:ea typeface="DejaVu Sans"/>
                <a:cs typeface="DejaVu Sans"/>
              </a:defRPr>
            </a:pPr>
            <a:r>
              <a:rPr sz="2400" b="0">
                <a:solidFill>
                  <a:srgbClr val="173741"/>
                </a:solidFill>
                <a:latin typeface="DejaVu Sans"/>
                <a:ea typeface="DejaVu Sans"/>
                <a:cs typeface="DejaVu Sans"/>
              </a:rPr>
              <a:t>Навітряний схил: вологий потік піднімається, охолоджується; можуть утворитися хмари й опади.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400" b="0">
                <a:solidFill>
                  <a:srgbClr val="173741"/>
                </a:solidFill>
                <a:latin typeface="DejaVu Sans"/>
                <a:ea typeface="DejaVu Sans"/>
                <a:cs typeface="DejaVu Sans"/>
              </a:defRPr>
            </a:pPr>
            <a:r>
              <a:rPr sz="2400" b="0">
                <a:solidFill>
                  <a:srgbClr val="173741"/>
                </a:solidFill>
                <a:latin typeface="DejaVu Sans"/>
                <a:ea typeface="DejaVu Sans"/>
                <a:cs typeface="DejaVu Sans"/>
              </a:rPr>
              <a:t>За хребтом повітря спускається та нагрівається. Підвітряний бік часто сухіший — виникає дощова тінь.</a:t>
            </a:r>
          </a:p>
        </p:txBody>
      </p:sp>
      <p:sp>
        <p:nvSpPr>
          <p:cNvPr id="5" name="tail">
            <a:extLst xmlns:a="http://schemas.openxmlformats.org/drawingml/2006/main">
              <a:ext uri="{FF2B5EF4-FFF2-40B4-BE49-F238E27FC236}">
                <a16:creationId xmlns:a16="http://schemas.microsoft.com/office/drawing/2014/main" id="{627DC407-58F0-450B-B16D-6B54CFCE12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86400"/>
            <a:ext cx="1062037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A7D72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1A7D72"/>
                </a:solidFill>
                <a:latin typeface="DejaVu Sans"/>
                <a:ea typeface="DejaVu Sans"/>
                <a:cs typeface="DejaVu Sans"/>
              </a:rPr>
              <a:t>Умова задачі: вітер дме із заходу. Який схил хребта навітряний?</a:t>
            </a:r>
          </a:p>
        </p:txBody>
      </p:sp>
    </p:spTree>
    <p:extLst>
      <p:ext uri="{BB962C8B-B14F-4D97-AF65-F5344CB8AC3E}">
        <p14:creationId xmlns:p14="http://schemas.microsoft.com/office/powerpoint/2010/main" val="62079456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5FA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brand">
            <a:extLst xmlns:a="http://schemas.openxmlformats.org/drawingml/2006/main">
              <a:ext uri="{FF2B5EF4-FFF2-40B4-BE49-F238E27FC236}">
                <a16:creationId xmlns:a16="http://schemas.microsoft.com/office/drawing/2014/main" id="{3067DB6A-0162-4928-BABB-967BB4A5DD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09550"/>
            <a:ext cx="3429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A7D72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A7D72"/>
                </a:solidFill>
                <a:latin typeface="DejaVu Sans"/>
                <a:ea typeface="DejaVu Sans"/>
                <a:cs typeface="DejaVu Sans"/>
              </a:rPr>
              <a:t>KLASSMASTER</a:t>
            </a:r>
          </a:p>
        </p:txBody>
      </p:sp>
      <p:sp>
        <p:nvSpPr>
          <p:cNvPr id="2" name="page">
            <a:extLst xmlns:a="http://schemas.openxmlformats.org/drawingml/2006/main">
              <a:ext uri="{FF2B5EF4-FFF2-40B4-BE49-F238E27FC236}">
                <a16:creationId xmlns:a16="http://schemas.microsoft.com/office/drawing/2014/main" id="{5E579204-91CC-4170-BD7F-8954404C60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6400800"/>
            <a:ext cx="95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0196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5C737A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C737A"/>
                </a:solidFill>
                <a:latin typeface="DejaVu Sans"/>
                <a:ea typeface="DejaVu Sans"/>
                <a:cs typeface="DejaVu Sans"/>
              </a:rPr>
              <a:t>7 / 10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9483F19F-6ABC-402C-8103-BB61E99F37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42950"/>
            <a:ext cx="11049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73741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173741"/>
                </a:solidFill>
                <a:latin typeface="DejaVu Sans"/>
                <a:ea typeface="DejaVu Sans"/>
                <a:cs typeface="DejaVu Sans"/>
              </a:rPr>
              <a:t>Практикум: знайдіть закономірність</a:t>
            </a:r>
          </a:p>
        </p:txBody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6CA35C96-0159-4432-9C62-E5CF849A41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71650"/>
            <a:ext cx="10896600" cy="3333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173741"/>
                </a:solidFill>
                <a:latin typeface="DejaVu Sans"/>
                <a:ea typeface="DejaVu Sans"/>
                <a:cs typeface="DejaVu Sans"/>
              </a:defRPr>
            </a:pPr>
            <a:r>
              <a:rPr sz="2400" b="0">
                <a:solidFill>
                  <a:srgbClr val="173741"/>
                </a:solidFill>
                <a:latin typeface="DejaVu Sans"/>
                <a:ea typeface="DejaVu Sans"/>
                <a:cs typeface="DejaVu Sans"/>
              </a:rPr>
              <a:t>Умовні дані двох станцій біля одного хребта: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400" b="0">
                <a:solidFill>
                  <a:srgbClr val="173741"/>
                </a:solidFill>
                <a:latin typeface="DejaVu Sans"/>
                <a:ea typeface="DejaVu Sans"/>
                <a:cs typeface="DejaVu Sans"/>
              </a:defRPr>
            </a:pPr>
            <a:r>
              <a:rPr sz="2400" b="0">
                <a:solidFill>
                  <a:srgbClr val="173741"/>
                </a:solidFill>
                <a:latin typeface="DejaVu Sans"/>
                <a:ea typeface="DejaVu Sans"/>
                <a:cs typeface="DejaVu Sans"/>
              </a:rPr>
              <a:t>А — західний схил: 1 200 мм опадів за рік.</a:t>
            </a:r>
          </a:p>
          <a:p xmlns:a="http://schemas.openxmlformats.org/drawingml/2006/main">
            <a:pPr>
              <a:defRPr sz="2400" b="0">
                <a:solidFill>
                  <a:srgbClr val="173741"/>
                </a:solidFill>
                <a:latin typeface="DejaVu Sans"/>
                <a:ea typeface="DejaVu Sans"/>
                <a:cs typeface="DejaVu Sans"/>
              </a:defRPr>
            </a:pPr>
            <a:r>
              <a:rPr sz="2400" b="0">
                <a:solidFill>
                  <a:srgbClr val="173741"/>
                </a:solidFill>
                <a:latin typeface="DejaVu Sans"/>
                <a:ea typeface="DejaVu Sans"/>
                <a:cs typeface="DejaVu Sans"/>
              </a:rPr>
              <a:t>Б — східний схил: 450 мм опадів за рік.</a:t>
            </a:r>
          </a:p>
          <a:p xmlns:a="http://schemas.openxmlformats.org/drawingml/2006/main">
            <a:pPr>
              <a:defRPr sz="2400" b="0">
                <a:solidFill>
                  <a:srgbClr val="173741"/>
                </a:solidFill>
                <a:latin typeface="DejaVu Sans"/>
                <a:ea typeface="DejaVu Sans"/>
                <a:cs typeface="DejaVu Sans"/>
              </a:defRPr>
            </a:pPr>
            <a:r>
              <a:rPr sz="2400" b="0">
                <a:solidFill>
                  <a:srgbClr val="173741"/>
                </a:solidFill>
                <a:latin typeface="DejaVu Sans"/>
                <a:ea typeface="DejaVu Sans"/>
                <a:cs typeface="DejaVu Sans"/>
              </a:rPr>
              <a:t>Вологе повітря надходить із заходу.</a:t>
            </a:r>
          </a:p>
        </p:txBody>
      </p:sp>
      <p:sp>
        <p:nvSpPr>
          <p:cNvPr id="5" name="tail">
            <a:extLst xmlns:a="http://schemas.openxmlformats.org/drawingml/2006/main">
              <a:ext uri="{FF2B5EF4-FFF2-40B4-BE49-F238E27FC236}">
                <a16:creationId xmlns:a16="http://schemas.microsoft.com/office/drawing/2014/main" id="{3DB2E87D-2647-41EA-B93F-E4CD7F7DAE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86400"/>
            <a:ext cx="1062037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A7D72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1A7D72"/>
                </a:solidFill>
                <a:latin typeface="DejaVu Sans"/>
                <a:ea typeface="DejaVu Sans"/>
                <a:cs typeface="DejaVu Sans"/>
              </a:rPr>
              <a:t>1. Де опадів більше й на скільки?</a:t>
            </a:r>
          </a:p>
          <a:p xmlns:a="http://schemas.openxmlformats.org/drawingml/2006/main">
            <a:pPr>
              <a:defRPr sz="1875" b="1">
                <a:solidFill>
                  <a:srgbClr val="1A7D72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1A7D72"/>
                </a:solidFill>
                <a:latin typeface="DejaVu Sans"/>
                <a:ea typeface="DejaVu Sans"/>
                <a:cs typeface="DejaVu Sans"/>
              </a:rPr>
              <a:t>2. Запропонуйте пояснення. Чи достатньо лише цих чисел для доказу?</a:t>
            </a:r>
          </a:p>
        </p:txBody>
      </p:sp>
    </p:spTree>
    <p:extLst>
      <p:ext uri="{BB962C8B-B14F-4D97-AF65-F5344CB8AC3E}">
        <p14:creationId xmlns:p14="http://schemas.microsoft.com/office/powerpoint/2010/main" val="86980643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5FA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brand">
            <a:extLst xmlns:a="http://schemas.openxmlformats.org/drawingml/2006/main">
              <a:ext uri="{FF2B5EF4-FFF2-40B4-BE49-F238E27FC236}">
                <a16:creationId xmlns:a16="http://schemas.microsoft.com/office/drawing/2014/main" id="{ACDC225F-9908-42AA-AFA9-6F0574C7C2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09550"/>
            <a:ext cx="3429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A7D72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A7D72"/>
                </a:solidFill>
                <a:latin typeface="DejaVu Sans"/>
                <a:ea typeface="DejaVu Sans"/>
                <a:cs typeface="DejaVu Sans"/>
              </a:rPr>
              <a:t>KLASSMASTER</a:t>
            </a:r>
          </a:p>
        </p:txBody>
      </p:sp>
      <p:sp>
        <p:nvSpPr>
          <p:cNvPr id="2" name="page">
            <a:extLst xmlns:a="http://schemas.openxmlformats.org/drawingml/2006/main">
              <a:ext uri="{FF2B5EF4-FFF2-40B4-BE49-F238E27FC236}">
                <a16:creationId xmlns:a16="http://schemas.microsoft.com/office/drawing/2014/main" id="{3BC1B1F0-6C01-4E47-A0BF-548BC512EF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6400800"/>
            <a:ext cx="95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0196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5C737A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C737A"/>
                </a:solidFill>
                <a:latin typeface="DejaVu Sans"/>
                <a:ea typeface="DejaVu Sans"/>
                <a:cs typeface="DejaVu Sans"/>
              </a:rPr>
              <a:t>8 / 10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62775DE5-9396-4954-8EC5-04A41EC6F5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42950"/>
            <a:ext cx="11049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73741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173741"/>
                </a:solidFill>
                <a:latin typeface="DejaVu Sans"/>
                <a:ea typeface="DejaVu Sans"/>
                <a:cs typeface="DejaVu Sans"/>
              </a:rPr>
              <a:t>Перевірте міркування</a:t>
            </a:r>
          </a:p>
        </p:txBody>
      </p:sp>
      <p:sp>
        <p:nvSpPr>
          <p:cNvPr id="4" name="label0">
            <a:extLst xmlns:a="http://schemas.openxmlformats.org/drawingml/2006/main">
              <a:ext uri="{FF2B5EF4-FFF2-40B4-BE49-F238E27FC236}">
                <a16:creationId xmlns:a16="http://schemas.microsoft.com/office/drawing/2014/main" id="{91697AA9-213F-43CF-BDFB-849AC47A9F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28800"/>
            <a:ext cx="2476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A7D72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1A7D72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5" name="body0">
            <a:extLst xmlns:a="http://schemas.openxmlformats.org/drawingml/2006/main">
              <a:ext uri="{FF2B5EF4-FFF2-40B4-BE49-F238E27FC236}">
                <a16:creationId xmlns:a16="http://schemas.microsoft.com/office/drawing/2014/main" id="{23905247-B843-4449-9B4E-EC6D9EF28D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1752600"/>
            <a:ext cx="8143875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73741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173741"/>
                </a:solidFill>
                <a:latin typeface="DejaVu Sans"/>
                <a:ea typeface="DejaVu Sans"/>
                <a:cs typeface="DejaVu Sans"/>
              </a:rPr>
              <a:t>«Усі місця на одній широті мають однакові опади». Погоджуєтеся?</a:t>
            </a:r>
          </a:p>
        </p:txBody>
      </p:sp>
      <p:sp>
        <p:nvSpPr>
          <p:cNvPr id="6" name="label1">
            <a:extLst xmlns:a="http://schemas.openxmlformats.org/drawingml/2006/main">
              <a:ext uri="{FF2B5EF4-FFF2-40B4-BE49-F238E27FC236}">
                <a16:creationId xmlns:a16="http://schemas.microsoft.com/office/drawing/2014/main" id="{C4CC720F-DA4F-4EC7-85CC-28E3FF3AA2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19425"/>
            <a:ext cx="2476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A7D72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1A7D72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7" name="body1">
            <a:extLst xmlns:a="http://schemas.openxmlformats.org/drawingml/2006/main">
              <a:ext uri="{FF2B5EF4-FFF2-40B4-BE49-F238E27FC236}">
                <a16:creationId xmlns:a16="http://schemas.microsoft.com/office/drawing/2014/main" id="{0834E599-7D4A-42E8-A7A8-2CA9E2B018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2943225"/>
            <a:ext cx="8143875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73741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173741"/>
                </a:solidFill>
                <a:latin typeface="DejaVu Sans"/>
                <a:ea typeface="DejaVu Sans"/>
                <a:cs typeface="DejaVu Sans"/>
              </a:rPr>
              <a:t>«Якщо є хмара, дощ неминучий». Знайдіть помилку.</a:t>
            </a:r>
          </a:p>
        </p:txBody>
      </p:sp>
      <p:sp>
        <p:nvSpPr>
          <p:cNvPr id="8" name="label2">
            <a:extLst xmlns:a="http://schemas.openxmlformats.org/drawingml/2006/main">
              <a:ext uri="{FF2B5EF4-FFF2-40B4-BE49-F238E27FC236}">
                <a16:creationId xmlns:a16="http://schemas.microsoft.com/office/drawing/2014/main" id="{B5713E79-8BAA-4A3C-9E1E-201F1F0ECB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10050"/>
            <a:ext cx="2476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A7D72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1A7D72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9" name="body2">
            <a:extLst xmlns:a="http://schemas.openxmlformats.org/drawingml/2006/main">
              <a:ext uri="{FF2B5EF4-FFF2-40B4-BE49-F238E27FC236}">
                <a16:creationId xmlns:a16="http://schemas.microsoft.com/office/drawing/2014/main" id="{CA9E836A-FF8F-4644-8076-7F0AF66F3E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4133850"/>
            <a:ext cx="8143875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73741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173741"/>
                </a:solidFill>
                <a:latin typeface="DejaVu Sans"/>
                <a:ea typeface="DejaVu Sans"/>
                <a:cs typeface="DejaVu Sans"/>
              </a:rPr>
              <a:t>Поясніть зв’язок: нерівномірне нагрівання → рух повітря → перенесення вологи.</a:t>
            </a:r>
          </a:p>
        </p:txBody>
      </p:sp>
      <p:sp>
        <p:nvSpPr>
          <p:cNvPr id="10" name="tail">
            <a:extLst xmlns:a="http://schemas.openxmlformats.org/drawingml/2006/main">
              <a:ext uri="{FF2B5EF4-FFF2-40B4-BE49-F238E27FC236}">
                <a16:creationId xmlns:a16="http://schemas.microsoft.com/office/drawing/2014/main" id="{9339A8AC-1817-4B48-9BCD-D217D7E502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86400"/>
            <a:ext cx="1062037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A7D72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1A7D72"/>
                </a:solidFill>
                <a:latin typeface="DejaVu Sans"/>
                <a:ea typeface="DejaVu Sans"/>
                <a:cs typeface="DejaVu Sans"/>
              </a:rPr>
              <a:t>Відповідайте повним реченням і додавайте причину.</a:t>
            </a:r>
          </a:p>
        </p:txBody>
      </p:sp>
    </p:spTree>
    <p:extLst>
      <p:ext uri="{BB962C8B-B14F-4D97-AF65-F5344CB8AC3E}">
        <p14:creationId xmlns:p14="http://schemas.microsoft.com/office/powerpoint/2010/main" val="534430481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12363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brand">
            <a:extLst xmlns:a="http://schemas.openxmlformats.org/drawingml/2006/main">
              <a:ext uri="{FF2B5EF4-FFF2-40B4-BE49-F238E27FC236}">
                <a16:creationId xmlns:a16="http://schemas.microsoft.com/office/drawing/2014/main" id="{A27313C4-C2E6-4D62-B996-39DDAEB455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09550"/>
            <a:ext cx="3429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C8E9D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C8E9DF"/>
                </a:solidFill>
                <a:latin typeface="DejaVu Sans"/>
                <a:ea typeface="DejaVu Sans"/>
                <a:cs typeface="DejaVu Sans"/>
              </a:rPr>
              <a:t>KLASSMASTER</a:t>
            </a:r>
          </a:p>
        </p:txBody>
      </p:sp>
      <p:sp>
        <p:nvSpPr>
          <p:cNvPr id="2" name="page">
            <a:extLst xmlns:a="http://schemas.openxmlformats.org/drawingml/2006/main">
              <a:ext uri="{FF2B5EF4-FFF2-40B4-BE49-F238E27FC236}">
                <a16:creationId xmlns:a16="http://schemas.microsoft.com/office/drawing/2014/main" id="{41C5F3E0-4647-4BC3-9D67-6F28E70B0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6400800"/>
            <a:ext cx="95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0196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C8E9DF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C8E9DF"/>
                </a:solidFill>
                <a:latin typeface="DejaVu Sans"/>
                <a:ea typeface="DejaVu Sans"/>
                <a:cs typeface="DejaVu Sans"/>
              </a:rPr>
              <a:t>9 / 10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2CAE2DD1-A60D-4926-A2B0-3F26DE9AD9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42950"/>
            <a:ext cx="11049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Відповіді та пояснення</a:t>
            </a:r>
          </a:p>
        </p:txBody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A11F4F3C-D32C-4142-B64B-61A2F4A4F3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71650"/>
            <a:ext cx="10896600" cy="404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Гори: західний схил — навітряний.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Практикум: на станції А більше на 750 мм. Підйом вологого потоку — можливе пояснення; потрібні також дані про вітри, рельєф і спостереження за кілька років.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0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01 — Ні: гори й напрям перенесення вологи змінюють місцеві умови.</a:t>
            </a:r>
          </a:p>
          <a:p xmlns:a="http://schemas.openxmlformats.org/drawingml/2006/main">
            <a:pPr>
              <a:defRPr sz="20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02 — Краплі мають зрости; не кожна хмара дає дощ до землі.</a:t>
            </a:r>
          </a:p>
          <a:p xmlns:a="http://schemas.openxmlformats.org/drawingml/2006/main">
            <a:pPr>
              <a:defRPr sz="20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03 — Різне нагрівання підтримує циркуляцію, яка переносить тепло й вологу.</a:t>
            </a:r>
          </a:p>
        </p:txBody>
      </p:sp>
    </p:spTree>
    <p:extLst>
      <p:ext uri="{BB962C8B-B14F-4D97-AF65-F5344CB8AC3E}">
        <p14:creationId xmlns:p14="http://schemas.microsoft.com/office/powerpoint/2010/main" val="211337923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5FA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brand">
            <a:extLst xmlns:a="http://schemas.openxmlformats.org/drawingml/2006/main">
              <a:ext uri="{FF2B5EF4-FFF2-40B4-BE49-F238E27FC236}">
                <a16:creationId xmlns:a16="http://schemas.microsoft.com/office/drawing/2014/main" id="{909DF585-0470-44DB-B41A-BA78232542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09550"/>
            <a:ext cx="3429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1A7D72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A7D72"/>
                </a:solidFill>
                <a:latin typeface="DejaVu Sans"/>
                <a:ea typeface="DejaVu Sans"/>
                <a:cs typeface="DejaVu Sans"/>
              </a:rPr>
              <a:t>KLASSMASTER</a:t>
            </a:r>
          </a:p>
        </p:txBody>
      </p:sp>
      <p:sp>
        <p:nvSpPr>
          <p:cNvPr id="2" name="page">
            <a:extLst xmlns:a="http://schemas.openxmlformats.org/drawingml/2006/main">
              <a:ext uri="{FF2B5EF4-FFF2-40B4-BE49-F238E27FC236}">
                <a16:creationId xmlns:a16="http://schemas.microsoft.com/office/drawing/2014/main" id="{55A920D6-CB0A-473E-AD64-11F909364D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6400800"/>
            <a:ext cx="95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0196"/>
          </a:bodyPr>
          <a:lstStyle xmlns:a="http://schemas.openxmlformats.org/drawingml/2006/main"/>
          <a:p xmlns:a="http://schemas.openxmlformats.org/drawingml/2006/main">
            <a:pPr>
              <a:defRPr sz="1275" b="0">
                <a:solidFill>
                  <a:srgbClr val="5C737A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5C737A"/>
                </a:solidFill>
                <a:latin typeface="DejaVu Sans"/>
                <a:ea typeface="DejaVu Sans"/>
                <a:cs typeface="DejaVu Sans"/>
              </a:rPr>
              <a:t>10 / 10</a:t>
            </a:r>
          </a:p>
        </p:txBody>
      </p:sp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DB4C722E-534E-459E-92D8-3B74E80379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742950"/>
            <a:ext cx="11049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73741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173741"/>
                </a:solidFill>
                <a:latin typeface="DejaVu Sans"/>
                <a:ea typeface="DejaVu Sans"/>
                <a:cs typeface="DejaVu Sans"/>
              </a:rPr>
              <a:t>Підсумок і джерела</a:t>
            </a:r>
          </a:p>
        </p:txBody>
      </p:sp>
      <p:sp>
        <p:nvSpPr>
          <p:cNvPr id="4" name="body">
            <a:extLst xmlns:a="http://schemas.openxmlformats.org/drawingml/2006/main">
              <a:ext uri="{FF2B5EF4-FFF2-40B4-BE49-F238E27FC236}">
                <a16:creationId xmlns:a16="http://schemas.microsoft.com/office/drawing/2014/main" id="{68F3EA33-9DB9-4FD5-B434-CE87B63E9F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71650"/>
            <a:ext cx="10896600" cy="3333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173741"/>
                </a:solidFill>
                <a:latin typeface="DejaVu Sans"/>
                <a:ea typeface="DejaVu Sans"/>
                <a:cs typeface="DejaVu Sans"/>
              </a:defRPr>
            </a:pPr>
            <a:r>
              <a:rPr sz="2400" b="0">
                <a:solidFill>
                  <a:srgbClr val="173741"/>
                </a:solidFill>
                <a:latin typeface="DejaVu Sans"/>
                <a:ea typeface="DejaVu Sans"/>
                <a:cs typeface="DejaVu Sans"/>
              </a:rPr>
              <a:t>Поясніть за одну хвилину:</a:t>
            </a:r>
          </a:p>
          <a:p xmlns:a="http://schemas.openxmlformats.org/drawingml/2006/main">
            <a:pPr>
              <a:defRPr sz="2400" b="0">
                <a:solidFill>
                  <a:srgbClr val="173741"/>
                </a:solidFill>
                <a:latin typeface="DejaVu Sans"/>
                <a:ea typeface="DejaVu Sans"/>
                <a:cs typeface="DejaVu Sans"/>
              </a:defRPr>
            </a:pPr>
            <a:r>
              <a:rPr sz="2400" b="0">
                <a:solidFill>
                  <a:srgbClr val="173741"/>
                </a:solidFill>
                <a:latin typeface="DejaVu Sans"/>
                <a:ea typeface="DejaVu Sans"/>
                <a:cs typeface="DejaVu Sans"/>
              </a:rPr>
              <a:t>чому підйом вологого повітря важливий для опадів?</a:t>
            </a:r>
          </a:p>
        </p:txBody>
      </p:sp>
      <p:sp>
        <p:nvSpPr>
          <p:cNvPr id="5" name="refs">
            <a:extLst xmlns:a="http://schemas.openxmlformats.org/drawingml/2006/main">
              <a:ext uri="{FF2B5EF4-FFF2-40B4-BE49-F238E27FC236}">
                <a16:creationId xmlns:a16="http://schemas.microsoft.com/office/drawing/2014/main" id="{5C132050-6ADD-48C1-A60B-BF9B8B592D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19550"/>
            <a:ext cx="10763250" cy="1857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5C737A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5C737A"/>
                </a:solidFill>
                <a:latin typeface="DejaVu Sans"/>
                <a:ea typeface="DejaVu Sans"/>
                <a:cs typeface="DejaVu Sans"/>
              </a:rPr>
              <a:t>Факти: Met Office — Rain; Global circulation patterns.</a:t>
            </a:r>
          </a:p>
          <a:p xmlns:a="http://schemas.openxmlformats.org/drawingml/2006/main">
            <a:pPr>
              <a:defRPr sz="1725" b="0">
                <a:solidFill>
                  <a:srgbClr val="5C737A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5C737A"/>
                </a:solidFill>
                <a:latin typeface="DejaVu Sans"/>
                <a:ea typeface="DejaVu Sans"/>
                <a:cs typeface="DejaVu Sans"/>
              </a:rPr>
              <a:t>Зображення: Earth Global Circulation – en.svg, Kaidor.</a:t>
            </a:r>
          </a:p>
          <a:p xmlns:a="http://schemas.openxmlformats.org/drawingml/2006/main">
            <a:pPr>
              <a:defRPr sz="1725" b="0">
                <a:solidFill>
                  <a:srgbClr val="5C737A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5C737A"/>
                </a:solidFill>
                <a:latin typeface="DejaVu Sans"/>
                <a:ea typeface="DejaVu Sans"/>
                <a:cs typeface="DejaVu Sans"/>
              </a:rPr>
              <a:t>Ліцензія CC BY-SA 3.0: creativecommons.org/licenses/by-sa/3.0/</a:t>
            </a:r>
          </a:p>
          <a:p xmlns:a="http://schemas.openxmlformats.org/drawingml/2006/main">
            <a:pPr>
              <a:defRPr sz="1725" b="0">
                <a:solidFill>
                  <a:srgbClr val="5C737A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5C737A"/>
                </a:solidFill>
                <a:latin typeface="DejaVu Sans"/>
                <a:ea typeface="DejaVu Sans"/>
                <a:cs typeface="DejaVu Sans"/>
              </a:rPr>
              <a:t>Без змін. Повні посилання — у нотатках до слайдів.</a:t>
            </a:r>
          </a:p>
          <a:p xmlns:a="http://schemas.openxmlformats.org/drawingml/2006/main">
            <a:pPr>
              <a:defRPr sz="1725" b="0">
                <a:solidFill>
                  <a:srgbClr val="5C737A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5C737A"/>
                </a:solidFill>
                <a:latin typeface="DejaVu Sans"/>
                <a:ea typeface="DejaVu Sans"/>
                <a:cs typeface="DejaVu Sans"/>
              </a:rPr>
              <a:t>Завдання, пояснення та відповіді — самостійна розробка KlassMaster.</a:t>
            </a:r>
          </a:p>
        </p:txBody>
      </p:sp>
    </p:spTree>
    <p:extLst>
      <p:ext uri="{BB962C8B-B14F-4D97-AF65-F5344CB8AC3E}">
        <p14:creationId xmlns:p14="http://schemas.microsoft.com/office/powerpoint/2010/main" val="1572883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2026-09-30T07:23:58.1560000Z</dcterms:created>
  <dcterms:modified xsi:type="dcterms:W3CDTF">2026-09-30T07:23:58.1560000Z</dcterms:modified>
</coreProperties>
</file>