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16afebb8be43e5" /><Relationship Type="http://schemas.openxmlformats.org/officeDocument/2006/relationships/extended-properties" Target="/docProps/app.xml" Id="R7a24f56eb92e4365" /><Relationship Type="http://schemas.openxmlformats.org/officeDocument/2006/relationships/officeDocument" Target="/ppt/presentation.xml" Id="R46e5d57d3ecd4c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63520793db4e6b"/>
  </p:sldMasterIdLst>
  <p:notesMasterIdLst>
    <p:notesMasterId xmlns:r="http://schemas.openxmlformats.org/officeDocument/2006/relationships" r:id="R1f522fe753204671"/>
  </p:notesMasterIdLst>
  <p:sldIdLst>
    <p:sldId xmlns:r="http://schemas.openxmlformats.org/officeDocument/2006/relationships" id="256" r:id="R2443bfca1afb46e5"/>
    <p:sldId xmlns:r="http://schemas.openxmlformats.org/officeDocument/2006/relationships" id="257" r:id="R3b80b37c99b34603"/>
    <p:sldId xmlns:r="http://schemas.openxmlformats.org/officeDocument/2006/relationships" id="258" r:id="R61f6a5d04e6a4e76"/>
    <p:sldId xmlns:r="http://schemas.openxmlformats.org/officeDocument/2006/relationships" id="259" r:id="R322e7502b4a34af5"/>
    <p:sldId xmlns:r="http://schemas.openxmlformats.org/officeDocument/2006/relationships" id="260" r:id="R81fdd26a71c847c1"/>
    <p:sldId xmlns:r="http://schemas.openxmlformats.org/officeDocument/2006/relationships" id="261" r:id="R28653ba8109946ad"/>
    <p:sldId xmlns:r="http://schemas.openxmlformats.org/officeDocument/2006/relationships" id="262" r:id="R257d45db5d064877"/>
    <p:sldId xmlns:r="http://schemas.openxmlformats.org/officeDocument/2006/relationships" id="263" r:id="R50666d43515e479f"/>
    <p:sldId xmlns:r="http://schemas.openxmlformats.org/officeDocument/2006/relationships" id="264" r:id="R17bd0832caf944ad"/>
    <p:sldId xmlns:r="http://schemas.openxmlformats.org/officeDocument/2006/relationships" id="265" r:id="Rd63efa9b85c641e6"/>
    <p:sldId xmlns:r="http://schemas.openxmlformats.org/officeDocument/2006/relationships" id="266" r:id="Rc44e64aae7384e22"/>
    <p:sldId xmlns:r="http://schemas.openxmlformats.org/officeDocument/2006/relationships" id="267" r:id="Rfc461117d7864b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e96c45bdf34a19" /><Relationship Type="http://schemas.openxmlformats.org/officeDocument/2006/relationships/slideMaster" Target="/ppt/slideMasters/slideMaster1.xml" Id="Rd763520793db4e6b" /><Relationship Type="http://schemas.openxmlformats.org/officeDocument/2006/relationships/notesMaster" Target="/ppt/notesMasters/notesMaster1.xml" Id="R1f522fe753204671" /><Relationship Type="http://schemas.openxmlformats.org/officeDocument/2006/relationships/presProps" Target="/ppt/presProps.xml" Id="R9a056fb05b804a05" /><Relationship Type="http://schemas.openxmlformats.org/officeDocument/2006/relationships/tableStyles" Target="/ppt/tableStyles.xml" Id="R69216daaf51f46a0" /><Relationship Type="http://schemas.openxmlformats.org/officeDocument/2006/relationships/slide" Target="/ppt/slides/slide1.xml" Id="R2443bfca1afb46e5" /><Relationship Type="http://schemas.openxmlformats.org/officeDocument/2006/relationships/slide" Target="/ppt/slides/slide2.xml" Id="R3b80b37c99b34603" /><Relationship Type="http://schemas.openxmlformats.org/officeDocument/2006/relationships/slide" Target="/ppt/slides/slide3.xml" Id="R61f6a5d04e6a4e76" /><Relationship Type="http://schemas.openxmlformats.org/officeDocument/2006/relationships/slide" Target="/ppt/slides/slide4.xml" Id="R322e7502b4a34af5" /><Relationship Type="http://schemas.openxmlformats.org/officeDocument/2006/relationships/slide" Target="/ppt/slides/slide5.xml" Id="R81fdd26a71c847c1" /><Relationship Type="http://schemas.openxmlformats.org/officeDocument/2006/relationships/slide" Target="/ppt/slides/slide6.xml" Id="R28653ba8109946ad" /><Relationship Type="http://schemas.openxmlformats.org/officeDocument/2006/relationships/slide" Target="/ppt/slides/slide7.xml" Id="R257d45db5d064877" /><Relationship Type="http://schemas.openxmlformats.org/officeDocument/2006/relationships/slide" Target="/ppt/slides/slide8.xml" Id="R50666d43515e479f" /><Relationship Type="http://schemas.openxmlformats.org/officeDocument/2006/relationships/slide" Target="/ppt/slides/slide9.xml" Id="R17bd0832caf944ad" /><Relationship Type="http://schemas.openxmlformats.org/officeDocument/2006/relationships/slide" Target="/ppt/slides/slide10.xml" Id="Rd63efa9b85c641e6" /><Relationship Type="http://schemas.openxmlformats.org/officeDocument/2006/relationships/slide" Target="/ppt/slides/slide11.xml" Id="Rc44e64aae7384e22" /><Relationship Type="http://schemas.openxmlformats.org/officeDocument/2006/relationships/slide" Target="/ppt/slides/slide12.xml" Id="Rfc461117d7864b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0423d1ac014f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9fb44c35244757" /><Relationship Type="http://schemas.openxmlformats.org/officeDocument/2006/relationships/notesMaster" Target="/ppt/notesMasters/notesMaster1.xml" Id="R7fe3d398da6f4f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bb721c851346d5" /><Relationship Type="http://schemas.openxmlformats.org/officeDocument/2006/relationships/notesMaster" Target="/ppt/notesMasters/notesMaster1.xml" Id="R461bcb8f075342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ce120ac60043cf" /><Relationship Type="http://schemas.openxmlformats.org/officeDocument/2006/relationships/notesMaster" Target="/ppt/notesMasters/notesMaster1.xml" Id="R3195fa01f64243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e1ae81795a4082" /><Relationship Type="http://schemas.openxmlformats.org/officeDocument/2006/relationships/notesMaster" Target="/ppt/notesMasters/notesMaster1.xml" Id="R6cfce42eb73a45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18831cbf7944a7" /><Relationship Type="http://schemas.openxmlformats.org/officeDocument/2006/relationships/notesMaster" Target="/ppt/notesMasters/notesMaster1.xml" Id="R8f862a71c90241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ecf3cb1d2a434e" /><Relationship Type="http://schemas.openxmlformats.org/officeDocument/2006/relationships/notesMaster" Target="/ppt/notesMasters/notesMaster1.xml" Id="R740e1c653a794c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226becc9c34eda" /><Relationship Type="http://schemas.openxmlformats.org/officeDocument/2006/relationships/notesMaster" Target="/ppt/notesMasters/notesMaster1.xml" Id="R0bc59b2894ff40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a72027b320411b" /><Relationship Type="http://schemas.openxmlformats.org/officeDocument/2006/relationships/notesMaster" Target="/ppt/notesMasters/notesMaster1.xml" Id="R532714073cb844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64602bef2c4d9d" /><Relationship Type="http://schemas.openxmlformats.org/officeDocument/2006/relationships/notesMaster" Target="/ppt/notesMasters/notesMaster1.xml" Id="Rdd3edde2f88b499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54adea8eeb48be" /><Relationship Type="http://schemas.openxmlformats.org/officeDocument/2006/relationships/notesMaster" Target="/ppt/notesMasters/notesMaster1.xml" Id="R829290d1a41a4b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ecb923af8784865" /><Relationship Type="http://schemas.openxmlformats.org/officeDocument/2006/relationships/notesMaster" Target="/ppt/notesMasters/notesMaster1.xml" Id="R338f0444e3b6497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dcff48f1d04105" /><Relationship Type="http://schemas.openxmlformats.org/officeDocument/2006/relationships/notesMaster" Target="/ppt/notesMasters/notesMaster1.xml" Id="R1ede0861833c4b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Самостійний навчальний матеріал KlassMaster для 6 класу. Зображення: Pithecanthropus-erectus.jpg, Wikimedia Commons, автор/завантажувач 120, Public Domain Mark 1.0, https://commons.wikimedia.org/wiki/File:Pithecanthropus-erectus.jpg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Огляд доказів: Smithsonian Human Origins Program, https://humanorigins.si.edu/evidence; AMNH, Seven Million Years of Human Evolution, https://www.amnh.org/explore/videos/exhibits/seven-million-years-human-evolution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Джерела: Hublin et al., Nature 2017, https://doi.org/10.1038/nature22336; Richter et al., Nature 2017, https://doi.org/10.1038/nature22335; Garba et al., Nature 2024, https://doi.org/10.1038/s41586-024-07151-3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Огляд різноманіття пізніх гомінінів: Nature Communications 2024, https://doi.org/10.1038/s41467-024-53918-7; Smithsonian Human Origins Program, https://humanorigins.si.edu/evidence/human-fossils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Hublin et al., New fossils from Jebel Irhoud, Nature 2017, https://doi.org/10.1038/nature22336; Richter et al., The age of the hominin fossils from Jebel Irhoud, Nature 2017, https://doi.org/10.1038/nature22335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Smithsonian Human Origins Program, Homo erectus, https://humanorigins.si.edu/evidence/human-fossils/species/homo-erectus; Lordkipanidze et al., Science 2013, https://doi.org/10.1126/science.1238484. Зображення: Pithecanthropus-erectus.jpg, Wikimedia Commons, Public Domain Mark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Огляд сучасних геномних даних: Bergström et al., Origins of modern human ancestry, Nature 2021, https://doi.org/10.1038/s41586-021-03244-5. Дати подано як навчальні орієнтири, а не як єдину незмінну схему.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Green et al., A Draft Sequence of the Neandertal Genome, Science 2010, https://doi.org/10.1126/science.1188021; Meyer et al., A High-Coverage Genome Sequence from an Archaic Denisovan Individual, Science 2012, https://doi.org/10.1126/science.1224344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Garba et al., East-to-west human dispersal into Europe 1.4 million years ago, Nature 2024, https://doi.org/10.1038/s41586-024-07151-3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Методична схема створена для цього матеріалу. Приклад спирається на Garba et al., Nature 2024, https://doi.org/10.1038/s41586-024-07151-3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Очікуваний порядок: Г, А, Б, В. Пояснення: еволюція має розгалуження, кілька видів існували одночасно, а сучасні мавпи не є нашими прямими предками.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Відповіді до завдання на слайді 11. Додаткове запитання для обговорення: який новий доказ міг би змінити сучасну модель розселення?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cb2ceb797f44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4811790e354265" /><Relationship Type="http://schemas.openxmlformats.org/officeDocument/2006/relationships/slideLayout" Target="/ppt/slideLayouts/slideLayout1.xml" Id="Rd071c5f26e114f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71c5f26e114f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75cdb01cc45e2" /><Relationship Type="http://schemas.openxmlformats.org/officeDocument/2006/relationships/image" Target="/ppt/media/image.jpeg" Id="Rb0a10b5d60c14d18" /><Relationship Type="http://schemas.openxmlformats.org/officeDocument/2006/relationships/notesSlide" Target="/ppt/notesSlides/notesSlide1.xml" Id="Rfdcc5fc4e04c46a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ecfc1cdfc4ec8" /><Relationship Type="http://schemas.openxmlformats.org/officeDocument/2006/relationships/notesSlide" Target="/ppt/notesSlides/notesSlide2.xml" Id="R0489047dd56844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d4abaae12418e" /><Relationship Type="http://schemas.openxmlformats.org/officeDocument/2006/relationships/notesSlide" Target="/ppt/notesSlides/notesSlide3.xml" Id="Rcf3f294378014b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e968019424926" /><Relationship Type="http://schemas.openxmlformats.org/officeDocument/2006/relationships/notesSlide" Target="/ppt/notesSlides/notesSlide4.xml" Id="R003b842358b942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12f3e9ed94c25" /><Relationship Type="http://schemas.openxmlformats.org/officeDocument/2006/relationships/notesSlide" Target="/ppt/notesSlides/notesSlide5.xml" Id="Ra4e564893a6141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1cf761ea549db" /><Relationship Type="http://schemas.openxmlformats.org/officeDocument/2006/relationships/image" Target="/ppt/media/image2.jpeg" Id="Rf43d2dd9e09945e5" /><Relationship Type="http://schemas.openxmlformats.org/officeDocument/2006/relationships/notesSlide" Target="/ppt/notesSlides/notesSlide6.xml" Id="Rf72badc731fd4d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78fa1c2904bfd" /><Relationship Type="http://schemas.openxmlformats.org/officeDocument/2006/relationships/notesSlide" Target="/ppt/notesSlides/notesSlide7.xml" Id="R37213a0ac7df46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690db4e09413f" /><Relationship Type="http://schemas.openxmlformats.org/officeDocument/2006/relationships/notesSlide" Target="/ppt/notesSlides/notesSlide8.xml" Id="R031592ec321144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b6fcdfbd54afa" /><Relationship Type="http://schemas.openxmlformats.org/officeDocument/2006/relationships/notesSlide" Target="/ppt/notesSlides/notesSlide9.xml" Id="Rb16297e986f94b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8629a20a44cd9" /><Relationship Type="http://schemas.openxmlformats.org/officeDocument/2006/relationships/notesSlide" Target="/ppt/notesSlides/notesSlide10.xml" Id="R5b00bcb7976047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0660b5615a440b" /><Relationship Type="http://schemas.openxmlformats.org/officeDocument/2006/relationships/notesSlide" Target="/ppt/notesSlides/notesSlide11.xml" Id="Rb729e2de62634d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4f2433f604055" /><Relationship Type="http://schemas.openxmlformats.org/officeDocument/2006/relationships/notesSlide" Target="/ppt/notesSlides/notesSlide12.xml" Id="R92030bb468cb4f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brand">
            <a:extLst xmlns:a="http://schemas.openxmlformats.org/drawingml/2006/main">
              <a:ext uri="{FF2B5EF4-FFF2-40B4-BE49-F238E27FC236}">
                <a16:creationId xmlns:a16="http://schemas.microsoft.com/office/drawing/2014/main" id="{43688484-4F70-4C1F-AC67-86C4759F2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F9130293-F31C-4AF1-82F3-A3FCBF6C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  <p:sp>
        <p:nvSpPr>
          <p:cNvPr id="3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118E4C06-3808-436F-A3FE-9F4AE26A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13335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20BF718-ADA1-40B6-9C2F-51903085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476375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Поява та розселення людства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80DB12DE-2AF7-429C-93A7-147376B5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43300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5ECE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5ECE8"/>
                </a:solidFill>
                <a:latin typeface="DejaVu Sans"/>
                <a:ea typeface="DejaVu Sans"/>
                <a:cs typeface="DejaVu Sans"/>
              </a:rPr>
              <a:t>Як знахідки, дати й ДНК допомагають відтворити минуле</a:t>
            </a:r>
          </a:p>
        </p:txBody>
      </p:sp>
      <p:sp>
        <p:nvSpPr>
          <p:cNvPr id="6" name="image-frame">
            <a:extLst xmlns:a="http://schemas.openxmlformats.org/drawingml/2006/main">
              <a:ext uri="{FF2B5EF4-FFF2-40B4-BE49-F238E27FC236}">
                <a16:creationId xmlns:a16="http://schemas.microsoft.com/office/drawing/2014/main" id="{67168944-2F88-4C7B-913F-70EBF4F6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933450"/>
            <a:ext cx="4000500" cy="4762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0B272C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10b5d60c14d18"/>
          <a:srcRect xmlns:a="http://schemas.openxmlformats.org/drawingml/2006/main" l="1054" t="0" r="105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29500" y="1123950"/>
            <a:ext cx="3619500" cy="4381500"/>
          </a:xfrm>
          <a:prstGeom xmlns:a="http://schemas.openxmlformats.org/drawingml/2006/main" prst="rect">
            <a:avLst/>
          </a:prstGeom>
        </p:spPr>
      </p:pic>
      <p:sp>
        <p:nvSpPr>
          <p:cNvPr id="8" name="cover-grade">
            <a:extLst xmlns:a="http://schemas.openxmlformats.org/drawingml/2006/main">
              <a:ext uri="{FF2B5EF4-FFF2-40B4-BE49-F238E27FC236}">
                <a16:creationId xmlns:a16="http://schemas.microsoft.com/office/drawing/2014/main" id="{9D5CC1DA-280D-4169-99F4-F7D41EE5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054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6 КЛАС · ІНТЕГРОВАНИЙ КУРС</a:t>
            </a:r>
          </a:p>
        </p:txBody>
      </p:sp>
    </p:spTree>
    <p:extLst>
      <p:ext uri="{BB962C8B-B14F-4D97-AF65-F5344CB8AC3E}">
        <p14:creationId xmlns:p14="http://schemas.microsoft.com/office/powerpoint/2010/main" val="7754751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brand">
            <a:extLst xmlns:a="http://schemas.openxmlformats.org/drawingml/2006/main">
              <a:ext uri="{FF2B5EF4-FFF2-40B4-BE49-F238E27FC236}">
                <a16:creationId xmlns:a16="http://schemas.microsoft.com/office/drawing/2014/main" id="{CEDCBBFC-4568-478E-B874-A9B322EC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737BFA3-857D-4131-A817-A3352FC5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Три групи доказів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7CE1E78D-B6FD-4DBE-9DBD-F2098A47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62EB495-3E65-42B1-9001-6AA81707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43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Історію людства відтворюють за сукупністю незалежних свідчень</a:t>
            </a:r>
          </a:p>
        </p:txBody>
      </p:sp>
      <p:sp>
        <p:nvSpPr>
          <p:cNvPr id="5" name="evidence-0">
            <a:extLst xmlns:a="http://schemas.openxmlformats.org/drawingml/2006/main">
              <a:ext uri="{FF2B5EF4-FFF2-40B4-BE49-F238E27FC236}">
                <a16:creationId xmlns:a16="http://schemas.microsoft.com/office/drawing/2014/main" id="{7E2A2980-1F9B-487E-AEC6-7509635E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3390900" cy="2990850"/>
          </a:xfrm>
          <a:prstGeom xmlns:a="http://schemas.openxmlformats.org/drawingml/2006/main" prst="roundRect">
            <a:avLst>
              <a:gd name="adj" fmla="val 2548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6" name="e-title-0">
            <a:extLst xmlns:a="http://schemas.openxmlformats.org/drawingml/2006/main">
              <a:ext uri="{FF2B5EF4-FFF2-40B4-BE49-F238E27FC236}">
                <a16:creationId xmlns:a16="http://schemas.microsoft.com/office/drawing/2014/main" id="{0A30B821-FF3F-446E-A63A-AF4B86C3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6700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СКАМ’ЯНІЛОСТІ</a:t>
            </a:r>
          </a:p>
        </p:txBody>
      </p:sp>
      <p:sp>
        <p:nvSpPr>
          <p:cNvPr id="7" name="e-num-0">
            <a:extLst xmlns:a="http://schemas.openxmlformats.org/drawingml/2006/main">
              <a:ext uri="{FF2B5EF4-FFF2-40B4-BE49-F238E27FC236}">
                <a16:creationId xmlns:a16="http://schemas.microsoft.com/office/drawing/2014/main" id="{A9073170-45E5-450C-A6FD-15DE6B24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-body-0">
            <a:extLst xmlns:a="http://schemas.openxmlformats.org/drawingml/2006/main">
              <a:ext uri="{FF2B5EF4-FFF2-40B4-BE49-F238E27FC236}">
                <a16:creationId xmlns:a16="http://schemas.microsoft.com/office/drawing/2014/main" id="{61A622DE-8D8F-444D-B42B-5B94CA8A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05250"/>
            <a:ext cx="2819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Кістки й зуби показують будову тіла та спорідненість.</a:t>
            </a:r>
          </a:p>
        </p:txBody>
      </p:sp>
      <p:sp>
        <p:nvSpPr>
          <p:cNvPr id="9" name="evidence-1">
            <a:extLst xmlns:a="http://schemas.openxmlformats.org/drawingml/2006/main">
              <a:ext uri="{FF2B5EF4-FFF2-40B4-BE49-F238E27FC236}">
                <a16:creationId xmlns:a16="http://schemas.microsoft.com/office/drawing/2014/main" id="{58F9AC16-1E0E-46B6-B3C2-250AB413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00300"/>
            <a:ext cx="3390900" cy="2990850"/>
          </a:xfrm>
          <a:prstGeom xmlns:a="http://schemas.openxmlformats.org/drawingml/2006/main" prst="roundRect">
            <a:avLst>
              <a:gd name="adj" fmla="val 2548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0" name="e-title-1">
            <a:extLst xmlns:a="http://schemas.openxmlformats.org/drawingml/2006/main">
              <a:ext uri="{FF2B5EF4-FFF2-40B4-BE49-F238E27FC236}">
                <a16:creationId xmlns:a16="http://schemas.microsoft.com/office/drawing/2014/main" id="{30C143B5-A917-41FC-8CCE-07B3AFE8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66700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45E16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845E16"/>
                </a:solidFill>
                <a:latin typeface="DejaVu Sans"/>
                <a:ea typeface="DejaVu Sans"/>
                <a:cs typeface="DejaVu Sans"/>
              </a:rPr>
              <a:t>АРХЕОЛОГІЯ</a:t>
            </a:r>
          </a:p>
        </p:txBody>
      </p:sp>
      <p:sp>
        <p:nvSpPr>
          <p:cNvPr id="11" name="e-num-1">
            <a:extLst xmlns:a="http://schemas.openxmlformats.org/drawingml/2006/main">
              <a:ext uri="{FF2B5EF4-FFF2-40B4-BE49-F238E27FC236}">
                <a16:creationId xmlns:a16="http://schemas.microsoft.com/office/drawing/2014/main" id="{83BD6AED-F60F-4F88-9EB6-8E51F68E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25755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e-body-1">
            <a:extLst xmlns:a="http://schemas.openxmlformats.org/drawingml/2006/main">
              <a:ext uri="{FF2B5EF4-FFF2-40B4-BE49-F238E27FC236}">
                <a16:creationId xmlns:a16="http://schemas.microsoft.com/office/drawing/2014/main" id="{EBA7DC4B-772C-403D-A80B-83AB40E3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905250"/>
            <a:ext cx="2819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Знаряддя, вогнища й поселення розповідають про поведінку.</a:t>
            </a:r>
          </a:p>
        </p:txBody>
      </p:sp>
      <p:sp>
        <p:nvSpPr>
          <p:cNvPr id="13" name="evidence-2">
            <a:extLst xmlns:a="http://schemas.openxmlformats.org/drawingml/2006/main">
              <a:ext uri="{FF2B5EF4-FFF2-40B4-BE49-F238E27FC236}">
                <a16:creationId xmlns:a16="http://schemas.microsoft.com/office/drawing/2014/main" id="{B55C6AAB-A44D-4828-B8DF-EBDE488E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400300"/>
            <a:ext cx="3390900" cy="2990850"/>
          </a:xfrm>
          <a:prstGeom xmlns:a="http://schemas.openxmlformats.org/drawingml/2006/main" prst="roundRect">
            <a:avLst>
              <a:gd name="adj" fmla="val 2548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4" name="e-title-2">
            <a:extLst xmlns:a="http://schemas.openxmlformats.org/drawingml/2006/main">
              <a:ext uri="{FF2B5EF4-FFF2-40B4-BE49-F238E27FC236}">
                <a16:creationId xmlns:a16="http://schemas.microsoft.com/office/drawing/2014/main" id="{7ACEA590-9993-4672-AFC6-C8040BDD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66700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ГЕНЕТИКА</a:t>
            </a:r>
          </a:p>
        </p:txBody>
      </p:sp>
      <p:sp>
        <p:nvSpPr>
          <p:cNvPr id="15" name="e-num-2">
            <a:extLst xmlns:a="http://schemas.openxmlformats.org/drawingml/2006/main">
              <a:ext uri="{FF2B5EF4-FFF2-40B4-BE49-F238E27FC236}">
                <a16:creationId xmlns:a16="http://schemas.microsoft.com/office/drawing/2014/main" id="{1912A51E-900D-45B6-80D4-F81831E9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25755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e-body-2">
            <a:extLst xmlns:a="http://schemas.openxmlformats.org/drawingml/2006/main">
              <a:ext uri="{FF2B5EF4-FFF2-40B4-BE49-F238E27FC236}">
                <a16:creationId xmlns:a16="http://schemas.microsoft.com/office/drawing/2014/main" id="{1F9F8410-BD77-48F5-BF66-28B5B783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905250"/>
            <a:ext cx="2819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ДНК допомагає порівнювати популяції та давніх людей.</a:t>
            </a:r>
          </a:p>
        </p:txBody>
      </p:sp>
    </p:spTree>
    <p:extLst>
      <p:ext uri="{BB962C8B-B14F-4D97-AF65-F5344CB8AC3E}">
        <p14:creationId xmlns:p14="http://schemas.microsoft.com/office/powerpoint/2010/main" val="18127015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brand">
            <a:extLst xmlns:a="http://schemas.openxmlformats.org/drawingml/2006/main">
              <a:ext uri="{FF2B5EF4-FFF2-40B4-BE49-F238E27FC236}">
                <a16:creationId xmlns:a16="http://schemas.microsoft.com/office/drawing/2014/main" id="{5B6A6107-0B21-41D7-BC43-7E190C84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AB854E4-F9C6-4C2C-A0C9-F3C6E49E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Орієнтири на шкалі часу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FC04B9F-C01D-414F-AB0A-4647D15C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  <p:sp>
        <p:nvSpPr>
          <p:cNvPr id="4" name="timeline-line">
            <a:extLst xmlns:a="http://schemas.openxmlformats.org/drawingml/2006/main">
              <a:ext uri="{FF2B5EF4-FFF2-40B4-BE49-F238E27FC236}">
                <a16:creationId xmlns:a16="http://schemas.microsoft.com/office/drawing/2014/main" id="{F67F4BE3-4B49-469A-9C83-8EBE4B39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10668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5" name="dot-0">
            <a:extLst xmlns:a="http://schemas.openxmlformats.org/drawingml/2006/main">
              <a:ext uri="{FF2B5EF4-FFF2-40B4-BE49-F238E27FC236}">
                <a16:creationId xmlns:a16="http://schemas.microsoft.com/office/drawing/2014/main" id="{E632B839-E287-49E0-A1F0-1AD4CE97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6" name="time-0">
            <a:extLst xmlns:a="http://schemas.openxmlformats.org/drawingml/2006/main">
              <a:ext uri="{FF2B5EF4-FFF2-40B4-BE49-F238E27FC236}">
                <a16:creationId xmlns:a16="http://schemas.microsoft.com/office/drawing/2014/main" id="{934C7553-D946-484A-9A1C-B813C19B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7–6 млн</a:t>
            </a:r>
          </a:p>
        </p:txBody>
      </p:sp>
      <p:sp>
        <p:nvSpPr>
          <p:cNvPr id="7" name="lab-0">
            <a:extLst xmlns:a="http://schemas.openxmlformats.org/drawingml/2006/main">
              <a:ext uri="{FF2B5EF4-FFF2-40B4-BE49-F238E27FC236}">
                <a16:creationId xmlns:a16="http://schemas.microsoft.com/office/drawing/2014/main" id="{AF60CB3E-9E39-4812-A3BC-49F45852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ранні гомініни</a:t>
            </a:r>
          </a:p>
        </p:txBody>
      </p:sp>
      <p:sp>
        <p:nvSpPr>
          <p:cNvPr id="8" name="dot-1">
            <a:extLst xmlns:a="http://schemas.openxmlformats.org/drawingml/2006/main">
              <a:ext uri="{FF2B5EF4-FFF2-40B4-BE49-F238E27FC236}">
                <a16:creationId xmlns:a16="http://schemas.microsoft.com/office/drawing/2014/main" id="{B16946BB-7BCD-4789-AF14-777072B7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9" name="time-1">
            <a:extLst xmlns:a="http://schemas.openxmlformats.org/drawingml/2006/main">
              <a:ext uri="{FF2B5EF4-FFF2-40B4-BE49-F238E27FC236}">
                <a16:creationId xmlns:a16="http://schemas.microsoft.com/office/drawing/2014/main" id="{76A352FF-001A-4206-BD1F-6E9AF792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3,2 млн</a:t>
            </a:r>
          </a:p>
        </p:txBody>
      </p:sp>
      <p:sp>
        <p:nvSpPr>
          <p:cNvPr id="10" name="lab-1">
            <a:extLst xmlns:a="http://schemas.openxmlformats.org/drawingml/2006/main">
              <a:ext uri="{FF2B5EF4-FFF2-40B4-BE49-F238E27FC236}">
                <a16:creationId xmlns:a16="http://schemas.microsoft.com/office/drawing/2014/main" id="{9F5F6898-33E5-40FC-A040-3257BB52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австралопітек Люсі</a:t>
            </a:r>
          </a:p>
        </p:txBody>
      </p:sp>
      <p:sp>
        <p:nvSpPr>
          <p:cNvPr id="11" name="dot-2">
            <a:extLst xmlns:a="http://schemas.openxmlformats.org/drawingml/2006/main">
              <a:ext uri="{FF2B5EF4-FFF2-40B4-BE49-F238E27FC236}">
                <a16:creationId xmlns:a16="http://schemas.microsoft.com/office/drawing/2014/main" id="{1BE16099-9221-429D-BAA6-9708B8D7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12" name="time-2">
            <a:extLst xmlns:a="http://schemas.openxmlformats.org/drawingml/2006/main">
              <a:ext uri="{FF2B5EF4-FFF2-40B4-BE49-F238E27FC236}">
                <a16:creationId xmlns:a16="http://schemas.microsoft.com/office/drawing/2014/main" id="{1276D0C3-0CE8-4E6B-82CF-EE474D53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≈1,9 млн</a:t>
            </a:r>
          </a:p>
        </p:txBody>
      </p:sp>
      <p:sp>
        <p:nvSpPr>
          <p:cNvPr id="13" name="lab-2">
            <a:extLst xmlns:a="http://schemas.openxmlformats.org/drawingml/2006/main">
              <a:ext uri="{FF2B5EF4-FFF2-40B4-BE49-F238E27FC236}">
                <a16:creationId xmlns:a16="http://schemas.microsoft.com/office/drawing/2014/main" id="{DA350977-8530-44F7-86ED-5080351F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Homo erectus</a:t>
            </a:r>
          </a:p>
        </p:txBody>
      </p:sp>
      <p:sp>
        <p:nvSpPr>
          <p:cNvPr id="14" name="dot-3">
            <a:extLst xmlns:a="http://schemas.openxmlformats.org/drawingml/2006/main">
              <a:ext uri="{FF2B5EF4-FFF2-40B4-BE49-F238E27FC236}">
                <a16:creationId xmlns:a16="http://schemas.microsoft.com/office/drawing/2014/main" id="{605FBD27-DC87-4DC3-ACA2-CB961FCE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15" name="time-3">
            <a:extLst xmlns:a="http://schemas.openxmlformats.org/drawingml/2006/main">
              <a:ext uri="{FF2B5EF4-FFF2-40B4-BE49-F238E27FC236}">
                <a16:creationId xmlns:a16="http://schemas.microsoft.com/office/drawing/2014/main" id="{D02A85C8-95B9-4AA7-8B2C-772823FB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A66F0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A66F0C"/>
                </a:solidFill>
                <a:latin typeface="DejaVu Sans"/>
                <a:ea typeface="DejaVu Sans"/>
                <a:cs typeface="DejaVu Sans"/>
              </a:rPr>
              <a:t>≈1,4 млн</a:t>
            </a:r>
          </a:p>
        </p:txBody>
      </p:sp>
      <p:sp>
        <p:nvSpPr>
          <p:cNvPr id="16" name="lab-3">
            <a:extLst xmlns:a="http://schemas.openxmlformats.org/drawingml/2006/main">
              <a:ext uri="{FF2B5EF4-FFF2-40B4-BE49-F238E27FC236}">
                <a16:creationId xmlns:a16="http://schemas.microsoft.com/office/drawing/2014/main" id="{5897DAF1-5D2F-4B46-A255-7B821C29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Королево</a:t>
            </a:r>
          </a:p>
        </p:txBody>
      </p:sp>
      <p:sp>
        <p:nvSpPr>
          <p:cNvPr id="17" name="dot-4">
            <a:extLst xmlns:a="http://schemas.openxmlformats.org/drawingml/2006/main">
              <a:ext uri="{FF2B5EF4-FFF2-40B4-BE49-F238E27FC236}">
                <a16:creationId xmlns:a16="http://schemas.microsoft.com/office/drawing/2014/main" id="{75D09C7E-0FF3-471B-9F7D-94D7DBF2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18" name="time-4">
            <a:extLst xmlns:a="http://schemas.openxmlformats.org/drawingml/2006/main">
              <a:ext uri="{FF2B5EF4-FFF2-40B4-BE49-F238E27FC236}">
                <a16:creationId xmlns:a16="http://schemas.microsoft.com/office/drawing/2014/main" id="{5675DD9D-B238-459C-9FBC-5F6B5F94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≈315 тис.</a:t>
            </a:r>
          </a:p>
        </p:txBody>
      </p:sp>
      <p:sp>
        <p:nvSpPr>
          <p:cNvPr id="19" name="lab-4">
            <a:extLst xmlns:a="http://schemas.openxmlformats.org/drawingml/2006/main">
              <a:ext uri="{FF2B5EF4-FFF2-40B4-BE49-F238E27FC236}">
                <a16:creationId xmlns:a16="http://schemas.microsoft.com/office/drawing/2014/main" id="{B722BDEB-A12C-4DDC-B94F-6185DA3D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ранні Homo sapiens</a:t>
            </a:r>
          </a:p>
        </p:txBody>
      </p:sp>
      <p:sp>
        <p:nvSpPr>
          <p:cNvPr id="20" name="dot-5">
            <a:extLst xmlns:a="http://schemas.openxmlformats.org/drawingml/2006/main">
              <a:ext uri="{FF2B5EF4-FFF2-40B4-BE49-F238E27FC236}">
                <a16:creationId xmlns:a16="http://schemas.microsoft.com/office/drawing/2014/main" id="{AC054098-54A3-47D0-8935-40DC8CC4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9527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21" name="time-5">
            <a:extLst xmlns:a="http://schemas.openxmlformats.org/drawingml/2006/main">
              <a:ext uri="{FF2B5EF4-FFF2-40B4-BE49-F238E27FC236}">
                <a16:creationId xmlns:a16="http://schemas.microsoft.com/office/drawing/2014/main" id="{4DD96284-833F-41C0-928B-562D9C18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143125"/>
            <a:ext cx="1219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70–50 тис.</a:t>
            </a:r>
          </a:p>
        </p:txBody>
      </p:sp>
      <p:sp>
        <p:nvSpPr>
          <p:cNvPr id="22" name="lab-5">
            <a:extLst xmlns:a="http://schemas.openxmlformats.org/drawingml/2006/main">
              <a:ext uri="{FF2B5EF4-FFF2-40B4-BE49-F238E27FC236}">
                <a16:creationId xmlns:a16="http://schemas.microsoft.com/office/drawing/2014/main" id="{BF82C882-6A94-480F-A802-AB130970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581400"/>
            <a:ext cx="1447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велике розселення</a:t>
            </a:r>
          </a:p>
        </p:txBody>
      </p:sp>
      <p:sp>
        <p:nvSpPr>
          <p:cNvPr id="23" name="timeline-note">
            <a:extLst xmlns:a="http://schemas.openxmlformats.org/drawingml/2006/main">
              <a:ext uri="{FF2B5EF4-FFF2-40B4-BE49-F238E27FC236}">
                <a16:creationId xmlns:a16="http://schemas.microsoft.com/office/drawing/2014/main" id="{637D6578-5095-4F78-93E8-232E719D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972050"/>
            <a:ext cx="84582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24" name="timeline-caption">
            <a:extLst xmlns:a="http://schemas.openxmlformats.org/drawingml/2006/main">
              <a:ext uri="{FF2B5EF4-FFF2-40B4-BE49-F238E27FC236}">
                <a16:creationId xmlns:a16="http://schemas.microsoft.com/office/drawing/2014/main" id="{03FC4FA7-B73F-4D17-BE4B-E0E4DB8F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076825"/>
            <a:ext cx="7886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Дати наближені: нові відкриття можуть уточнювати картину</a:t>
            </a:r>
          </a:p>
        </p:txBody>
      </p:sp>
    </p:spTree>
    <p:extLst>
      <p:ext uri="{BB962C8B-B14F-4D97-AF65-F5344CB8AC3E}">
        <p14:creationId xmlns:p14="http://schemas.microsoft.com/office/powerpoint/2010/main" val="465294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brand">
            <a:extLst xmlns:a="http://schemas.openxmlformats.org/drawingml/2006/main">
              <a:ext uri="{FF2B5EF4-FFF2-40B4-BE49-F238E27FC236}">
                <a16:creationId xmlns:a16="http://schemas.microsoft.com/office/drawing/2014/main" id="{E7EAD436-4EBC-4370-ACAF-322715AF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5A02B33-7EE5-4F73-A155-41048473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Еволюція людини нагадує дерево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9A8333D-6616-4509-8D14-6A0789D4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BF698C19-53E6-419E-A04C-6AC995B6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Різні види людей існували одночасно. Один вид не перетворювався на інший за простою «драбиною».</a:t>
            </a:r>
          </a:p>
        </p:txBody>
      </p:sp>
      <p:sp>
        <p:nvSpPr>
          <p:cNvPr id="5" name="branch-line-0">
            <a:extLst xmlns:a="http://schemas.openxmlformats.org/drawingml/2006/main">
              <a:ext uri="{FF2B5EF4-FFF2-40B4-BE49-F238E27FC236}">
                <a16:creationId xmlns:a16="http://schemas.microsoft.com/office/drawing/2014/main" id="{CBA64582-5BA0-4D5C-8F84-F592A6A3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43200"/>
            <a:ext cx="1143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6" name="branch-0">
            <a:extLst xmlns:a="http://schemas.openxmlformats.org/drawingml/2006/main">
              <a:ext uri="{FF2B5EF4-FFF2-40B4-BE49-F238E27FC236}">
                <a16:creationId xmlns:a16="http://schemas.microsoft.com/office/drawing/2014/main" id="{C91FE33C-4884-4093-847E-C939C39B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87630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7" name="branch-name-0">
            <a:extLst xmlns:a="http://schemas.openxmlformats.org/drawingml/2006/main">
              <a:ext uri="{FF2B5EF4-FFF2-40B4-BE49-F238E27FC236}">
                <a16:creationId xmlns:a16="http://schemas.microsoft.com/office/drawing/2014/main" id="{5C506396-79A6-463E-806E-02D64B0B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05075"/>
            <a:ext cx="830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Ранні Homo</a:t>
            </a:r>
          </a:p>
        </p:txBody>
      </p:sp>
      <p:sp>
        <p:nvSpPr>
          <p:cNvPr id="8" name="branch-desc-0">
            <a:extLst xmlns:a="http://schemas.openxmlformats.org/drawingml/2006/main">
              <a:ext uri="{FF2B5EF4-FFF2-40B4-BE49-F238E27FC236}">
                <a16:creationId xmlns:a16="http://schemas.microsoft.com/office/drawing/2014/main" id="{0F06F81B-60A8-4E65-97AD-917B2000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52725"/>
            <a:ext cx="8305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понад 2 млн років тому</a:t>
            </a:r>
          </a:p>
        </p:txBody>
      </p:sp>
      <p:sp>
        <p:nvSpPr>
          <p:cNvPr id="9" name="branch-line-1">
            <a:extLst xmlns:a="http://schemas.openxmlformats.org/drawingml/2006/main">
              <a:ext uri="{FF2B5EF4-FFF2-40B4-BE49-F238E27FC236}">
                <a16:creationId xmlns:a16="http://schemas.microsoft.com/office/drawing/2014/main" id="{8A93483E-4E3E-4760-86A1-4232FC3C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57575"/>
            <a:ext cx="13049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10" name="branch-1">
            <a:extLst xmlns:a="http://schemas.openxmlformats.org/drawingml/2006/main">
              <a:ext uri="{FF2B5EF4-FFF2-40B4-BE49-F238E27FC236}">
                <a16:creationId xmlns:a16="http://schemas.microsoft.com/office/drawing/2014/main" id="{3B6E1DFB-8968-440C-83F5-EFBFFE14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3190875"/>
            <a:ext cx="75723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1" name="branch-name-1">
            <a:extLst xmlns:a="http://schemas.openxmlformats.org/drawingml/2006/main">
              <a:ext uri="{FF2B5EF4-FFF2-40B4-BE49-F238E27FC236}">
                <a16:creationId xmlns:a16="http://schemas.microsoft.com/office/drawing/2014/main" id="{63DC2EE0-E03E-4642-8542-4C735AFB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5525" y="3219450"/>
            <a:ext cx="7115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Homo erectus</a:t>
            </a:r>
          </a:p>
        </p:txBody>
      </p:sp>
      <p:sp>
        <p:nvSpPr>
          <p:cNvPr id="12" name="branch-desc-1">
            <a:extLst xmlns:a="http://schemas.openxmlformats.org/drawingml/2006/main">
              <a:ext uri="{FF2B5EF4-FFF2-40B4-BE49-F238E27FC236}">
                <a16:creationId xmlns:a16="http://schemas.microsoft.com/office/drawing/2014/main" id="{65483496-F324-4AF9-8D26-552925C9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5525" y="3467100"/>
            <a:ext cx="71151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поширення в Африці та Євразії</a:t>
            </a:r>
          </a:p>
        </p:txBody>
      </p:sp>
      <p:sp>
        <p:nvSpPr>
          <p:cNvPr id="13" name="branch-line-2">
            <a:extLst xmlns:a="http://schemas.openxmlformats.org/drawingml/2006/main">
              <a:ext uri="{FF2B5EF4-FFF2-40B4-BE49-F238E27FC236}">
                <a16:creationId xmlns:a16="http://schemas.microsoft.com/office/drawing/2014/main" id="{E2298DBD-DC95-480B-BD63-40DAB063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71950"/>
            <a:ext cx="25431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14" name="branch-2">
            <a:extLst xmlns:a="http://schemas.openxmlformats.org/drawingml/2006/main">
              <a:ext uri="{FF2B5EF4-FFF2-40B4-BE49-F238E27FC236}">
                <a16:creationId xmlns:a16="http://schemas.microsoft.com/office/drawing/2014/main" id="{BB6B92DC-F3C8-41AF-96D5-0DF14C20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3905250"/>
            <a:ext cx="63341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5" name="branch-name-2">
            <a:extLst xmlns:a="http://schemas.openxmlformats.org/drawingml/2006/main">
              <a:ext uri="{FF2B5EF4-FFF2-40B4-BE49-F238E27FC236}">
                <a16:creationId xmlns:a16="http://schemas.microsoft.com/office/drawing/2014/main" id="{98E14E34-3970-451C-8CFF-92185C58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933825"/>
            <a:ext cx="58769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Неандертальці</a:t>
            </a:r>
          </a:p>
        </p:txBody>
      </p:sp>
      <p:sp>
        <p:nvSpPr>
          <p:cNvPr id="16" name="branch-desc-2">
            <a:extLst xmlns:a="http://schemas.openxmlformats.org/drawingml/2006/main">
              <a:ext uri="{FF2B5EF4-FFF2-40B4-BE49-F238E27FC236}">
                <a16:creationId xmlns:a16="http://schemas.microsoft.com/office/drawing/2014/main" id="{4C8CED1B-6647-4720-853C-046E8D73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181475"/>
            <a:ext cx="5876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Європа й Західна Азія</a:t>
            </a:r>
          </a:p>
        </p:txBody>
      </p:sp>
      <p:sp>
        <p:nvSpPr>
          <p:cNvPr id="17" name="branch-line-3">
            <a:extLst xmlns:a="http://schemas.openxmlformats.org/drawingml/2006/main">
              <a:ext uri="{FF2B5EF4-FFF2-40B4-BE49-F238E27FC236}">
                <a16:creationId xmlns:a16="http://schemas.microsoft.com/office/drawing/2014/main" id="{14266E18-E4F4-4171-89A2-0929D3C1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86325"/>
            <a:ext cx="25431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18" name="branch-3">
            <a:extLst xmlns:a="http://schemas.openxmlformats.org/drawingml/2006/main">
              <a:ext uri="{FF2B5EF4-FFF2-40B4-BE49-F238E27FC236}">
                <a16:creationId xmlns:a16="http://schemas.microsoft.com/office/drawing/2014/main" id="{9648E6B3-AA66-48F4-920A-6C5602FE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619625"/>
            <a:ext cx="63341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9" name="branch-name-3">
            <a:extLst xmlns:a="http://schemas.openxmlformats.org/drawingml/2006/main">
              <a:ext uri="{FF2B5EF4-FFF2-40B4-BE49-F238E27FC236}">
                <a16:creationId xmlns:a16="http://schemas.microsoft.com/office/drawing/2014/main" id="{275A656C-ADFE-496E-BEC6-FC2ED889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648200"/>
            <a:ext cx="58769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Денисівці</a:t>
            </a:r>
          </a:p>
        </p:txBody>
      </p:sp>
      <p:sp>
        <p:nvSpPr>
          <p:cNvPr id="20" name="branch-desc-3">
            <a:extLst xmlns:a="http://schemas.openxmlformats.org/drawingml/2006/main">
              <a:ext uri="{FF2B5EF4-FFF2-40B4-BE49-F238E27FC236}">
                <a16:creationId xmlns:a16="http://schemas.microsoft.com/office/drawing/2014/main" id="{876C5BCB-C883-4A7B-93FA-625F0B8B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895850"/>
            <a:ext cx="5876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відомі за рештками й ДНК</a:t>
            </a:r>
          </a:p>
        </p:txBody>
      </p:sp>
      <p:sp>
        <p:nvSpPr>
          <p:cNvPr id="21" name="branch-line-4">
            <a:extLst xmlns:a="http://schemas.openxmlformats.org/drawingml/2006/main">
              <a:ext uri="{FF2B5EF4-FFF2-40B4-BE49-F238E27FC236}">
                <a16:creationId xmlns:a16="http://schemas.microsoft.com/office/drawing/2014/main" id="{88F73510-543D-4662-93C7-37B16D0D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00700"/>
            <a:ext cx="37814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22" name="branch-4">
            <a:extLst xmlns:a="http://schemas.openxmlformats.org/drawingml/2006/main">
              <a:ext uri="{FF2B5EF4-FFF2-40B4-BE49-F238E27FC236}">
                <a16:creationId xmlns:a16="http://schemas.microsoft.com/office/drawing/2014/main" id="{D8E88FED-B93E-4369-88A7-2B4F4C39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334000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23" name="branch-name-4">
            <a:extLst xmlns:a="http://schemas.openxmlformats.org/drawingml/2006/main">
              <a:ext uri="{FF2B5EF4-FFF2-40B4-BE49-F238E27FC236}">
                <a16:creationId xmlns:a16="http://schemas.microsoft.com/office/drawing/2014/main" id="{C1D691B9-FD0E-49DE-9AFB-91BE22B9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5362575"/>
            <a:ext cx="4638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93620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3620F"/>
                </a:solidFill>
                <a:latin typeface="DejaVu Sans"/>
                <a:ea typeface="DejaVu Sans"/>
                <a:cs typeface="DejaVu Sans"/>
              </a:rPr>
              <a:t>Homo sapiens</a:t>
            </a:r>
          </a:p>
        </p:txBody>
      </p:sp>
      <p:sp>
        <p:nvSpPr>
          <p:cNvPr id="24" name="branch-desc-4">
            <a:extLst xmlns:a="http://schemas.openxmlformats.org/drawingml/2006/main">
              <a:ext uri="{FF2B5EF4-FFF2-40B4-BE49-F238E27FC236}">
                <a16:creationId xmlns:a16="http://schemas.microsoft.com/office/drawing/2014/main" id="{526F1539-A562-4595-9EAB-F513DB95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5610225"/>
            <a:ext cx="46386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сформувався в Африці</a:t>
            </a:r>
          </a:p>
        </p:txBody>
      </p:sp>
    </p:spTree>
    <p:extLst>
      <p:ext uri="{BB962C8B-B14F-4D97-AF65-F5344CB8AC3E}">
        <p14:creationId xmlns:p14="http://schemas.microsoft.com/office/powerpoint/2010/main" val="16677862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brand">
            <a:extLst xmlns:a="http://schemas.openxmlformats.org/drawingml/2006/main">
              <a:ext uri="{FF2B5EF4-FFF2-40B4-BE49-F238E27FC236}">
                <a16:creationId xmlns:a16="http://schemas.microsoft.com/office/drawing/2014/main" id="{57E5098A-CA98-4734-B2C8-0D17F26C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73DD2EA-B3EB-46AC-A6E9-6B364E84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Homo sapiens сформувався в Африці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34EB993-955A-4EE0-BD3C-B2E547AE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  <p:sp>
        <p:nvSpPr>
          <p:cNvPr id="4" name="big-block">
            <a:extLst xmlns:a="http://schemas.openxmlformats.org/drawingml/2006/main">
              <a:ext uri="{FF2B5EF4-FFF2-40B4-BE49-F238E27FC236}">
                <a16:creationId xmlns:a16="http://schemas.microsoft.com/office/drawing/2014/main" id="{AD174A8B-16C5-4E89-805E-A3C55AF1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3524250" cy="3714750"/>
          </a:xfrm>
          <a:prstGeom xmlns:a="http://schemas.openxmlformats.org/drawingml/2006/main" prst="roundRect">
            <a:avLst>
              <a:gd name="adj" fmla="val 216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big">
            <a:extLst xmlns:a="http://schemas.openxmlformats.org/drawingml/2006/main">
              <a:ext uri="{FF2B5EF4-FFF2-40B4-BE49-F238E27FC236}">
                <a16:creationId xmlns:a16="http://schemas.microsoft.com/office/drawing/2014/main" id="{3BBBABCB-D62C-4F3C-8F88-BFECCC24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33625"/>
            <a:ext cx="29908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≈315 000</a:t>
            </a:r>
          </a:p>
        </p:txBody>
      </p:sp>
      <p:sp>
        <p:nvSpPr>
          <p:cNvPr id="6" name="unit">
            <a:extLst xmlns:a="http://schemas.openxmlformats.org/drawingml/2006/main">
              <a:ext uri="{FF2B5EF4-FFF2-40B4-BE49-F238E27FC236}">
                <a16:creationId xmlns:a16="http://schemas.microsoft.com/office/drawing/2014/main" id="{4720D1C7-A3E2-4DEA-A2C8-2D326063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990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років тому</a:t>
            </a:r>
          </a:p>
        </p:txBody>
      </p:sp>
      <p:sp>
        <p:nvSpPr>
          <p:cNvPr id="7" name="context">
            <a:extLst xmlns:a="http://schemas.openxmlformats.org/drawingml/2006/main">
              <a:ext uri="{FF2B5EF4-FFF2-40B4-BE49-F238E27FC236}">
                <a16:creationId xmlns:a16="http://schemas.microsoft.com/office/drawing/2014/main" id="{2892F277-34A0-40E6-B293-3C3F31D9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29100"/>
            <a:ext cx="2990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Джебель-Ірхуд · Марокко</a:t>
            </a:r>
          </a:p>
        </p:txBody>
      </p:sp>
      <p:sp>
        <p:nvSpPr>
          <p:cNvPr id="8" name="fact-0">
            <a:extLst xmlns:a="http://schemas.openxmlformats.org/drawingml/2006/main">
              <a:ext uri="{FF2B5EF4-FFF2-40B4-BE49-F238E27FC236}">
                <a16:creationId xmlns:a16="http://schemas.microsoft.com/office/drawing/2014/main" id="{67BCF18E-8EFB-4166-AB3B-953A2D62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69545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9" name="fact-num-0">
            <a:extLst xmlns:a="http://schemas.openxmlformats.org/drawingml/2006/main">
              <a:ext uri="{FF2B5EF4-FFF2-40B4-BE49-F238E27FC236}">
                <a16:creationId xmlns:a16="http://schemas.microsoft.com/office/drawing/2014/main" id="{A3D95ECB-11A8-4C8E-BEFF-8DC5A7DC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9335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act-text-0">
            <a:extLst xmlns:a="http://schemas.openxmlformats.org/drawingml/2006/main">
              <a:ext uri="{FF2B5EF4-FFF2-40B4-BE49-F238E27FC236}">
                <a16:creationId xmlns:a16="http://schemas.microsoft.com/office/drawing/2014/main" id="{D8775451-AA99-40B6-9FFB-F5D45CED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83832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Рештки з Джебель-Ірхуд у Марокко належать раннім представникам Homo sapiens.</a:t>
            </a:r>
          </a:p>
        </p:txBody>
      </p:sp>
      <p:sp>
        <p:nvSpPr>
          <p:cNvPr id="11" name="fact-1">
            <a:extLst xmlns:a="http://schemas.openxmlformats.org/drawingml/2006/main">
              <a:ext uri="{FF2B5EF4-FFF2-40B4-BE49-F238E27FC236}">
                <a16:creationId xmlns:a16="http://schemas.microsoft.com/office/drawing/2014/main" id="{B24426ED-B281-4A66-B34C-91DBDCAC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0990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2" name="fact-num-1">
            <a:extLst xmlns:a="http://schemas.openxmlformats.org/drawingml/2006/main">
              <a:ext uri="{FF2B5EF4-FFF2-40B4-BE49-F238E27FC236}">
                <a16:creationId xmlns:a16="http://schemas.microsoft.com/office/drawing/2014/main" id="{AC18BEB4-001D-469F-86C6-DB90A5A3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24802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fact-text-1">
            <a:extLst xmlns:a="http://schemas.openxmlformats.org/drawingml/2006/main">
              <a:ext uri="{FF2B5EF4-FFF2-40B4-BE49-F238E27FC236}">
                <a16:creationId xmlns:a16="http://schemas.microsoft.com/office/drawing/2014/main" id="{CCD47DC8-E320-4433-A762-3351CEA0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5277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Походження виду пов’язують не з однією точкою, а з взаємодією популяцій у різних частинах Африки.</a:t>
            </a:r>
          </a:p>
        </p:txBody>
      </p:sp>
      <p:sp>
        <p:nvSpPr>
          <p:cNvPr id="14" name="fact-2">
            <a:extLst xmlns:a="http://schemas.openxmlformats.org/drawingml/2006/main">
              <a:ext uri="{FF2B5EF4-FFF2-40B4-BE49-F238E27FC236}">
                <a16:creationId xmlns:a16="http://schemas.microsoft.com/office/drawing/2014/main" id="{C7B044A0-9BA2-42B0-B011-D09961DB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2435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5" name="fact-num-2">
            <a:extLst xmlns:a="http://schemas.openxmlformats.org/drawingml/2006/main">
              <a:ext uri="{FF2B5EF4-FFF2-40B4-BE49-F238E27FC236}">
                <a16:creationId xmlns:a16="http://schemas.microsoft.com/office/drawing/2014/main" id="{74B1225A-C161-4A41-9BB3-0422C559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5624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fact-text-2">
            <a:extLst xmlns:a="http://schemas.openxmlformats.org/drawingml/2006/main">
              <a:ext uri="{FF2B5EF4-FFF2-40B4-BE49-F238E27FC236}">
                <a16:creationId xmlns:a16="http://schemas.microsoft.com/office/drawing/2014/main" id="{30199043-BD1E-449F-94A7-83CCCC28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46722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Наукові висновки спираються на форму решток і незалежне датування шарів.</a:t>
            </a:r>
          </a:p>
        </p:txBody>
      </p:sp>
    </p:spTree>
    <p:extLst>
      <p:ext uri="{BB962C8B-B14F-4D97-AF65-F5344CB8AC3E}">
        <p14:creationId xmlns:p14="http://schemas.microsoft.com/office/powerpoint/2010/main" val="20497068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050459B5-98E1-4CFB-93E1-F4B8BCCA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AC7322F-0C91-4945-BC5A-84F589CF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Homo erectus вийшов за межі Африки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CEAC6DD-E5C9-4C18-94F8-14B17913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  <p:sp>
        <p:nvSpPr>
          <p:cNvPr id="4" name="photo-frame">
            <a:extLst xmlns:a="http://schemas.openxmlformats.org/drawingml/2006/main">
              <a:ext uri="{FF2B5EF4-FFF2-40B4-BE49-F238E27FC236}">
                <a16:creationId xmlns:a16="http://schemas.microsoft.com/office/drawing/2014/main" id="{CEA7EA60-8076-4658-8DD1-525E5B45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409575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d2dd9e09945e5"/>
          <a:stretch xmlns:a="http://schemas.openxmlformats.org/drawingml/2006/main"/>
        </p:blipFill>
        <p:spPr>
          <a:xfrm xmlns:a="http://schemas.openxmlformats.org/drawingml/2006/main">
            <a:off x="1255009" y="1847850"/>
            <a:ext cx="2652532" cy="3143250"/>
          </a:xfrm>
          <a:prstGeom xmlns:a="http://schemas.openxmlformats.org/drawingml/2006/main" prst="rect">
            <a:avLst/>
          </a:prstGeom>
        </p:spPr>
      </p:pic>
      <p:sp>
        <p:nvSpPr>
          <p:cNvPr id="6" name="photo-cap">
            <a:extLst xmlns:a="http://schemas.openxmlformats.org/drawingml/2006/main">
              <a:ext uri="{FF2B5EF4-FFF2-40B4-BE49-F238E27FC236}">
                <a16:creationId xmlns:a16="http://schemas.microsoft.com/office/drawing/2014/main" id="{2B6A6435-0A10-40A9-8DC9-3491380E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67300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Ява · викопні рештки Homo erectus</a:t>
            </a:r>
          </a:p>
        </p:txBody>
      </p:sp>
      <p:sp>
        <p:nvSpPr>
          <p:cNvPr id="7" name="fact-0">
            <a:extLst xmlns:a="http://schemas.openxmlformats.org/drawingml/2006/main">
              <a:ext uri="{FF2B5EF4-FFF2-40B4-BE49-F238E27FC236}">
                <a16:creationId xmlns:a16="http://schemas.microsoft.com/office/drawing/2014/main" id="{4DBE659B-8BBF-4D04-8287-284566E4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676400"/>
            <a:ext cx="61912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8" name="num-0">
            <a:extLst xmlns:a="http://schemas.openxmlformats.org/drawingml/2006/main">
              <a:ext uri="{FF2B5EF4-FFF2-40B4-BE49-F238E27FC236}">
                <a16:creationId xmlns:a16="http://schemas.microsoft.com/office/drawing/2014/main" id="{6C1A2F42-61AE-4774-9FB7-210A2870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1924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fact-0-text">
            <a:extLst xmlns:a="http://schemas.openxmlformats.org/drawingml/2006/main">
              <a:ext uri="{FF2B5EF4-FFF2-40B4-BE49-F238E27FC236}">
                <a16:creationId xmlns:a16="http://schemas.microsoft.com/office/drawing/2014/main" id="{AF7C6C9A-FBC0-45AF-B073-64827F23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4895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Довгі ноги й пропорції тіла полегшували далекі переходи.</a:t>
            </a:r>
          </a:p>
        </p:txBody>
      </p:sp>
      <p:sp>
        <p:nvSpPr>
          <p:cNvPr id="10" name="fact-1">
            <a:extLst xmlns:a="http://schemas.openxmlformats.org/drawingml/2006/main">
              <a:ext uri="{FF2B5EF4-FFF2-40B4-BE49-F238E27FC236}">
                <a16:creationId xmlns:a16="http://schemas.microsoft.com/office/drawing/2014/main" id="{6652749D-3762-4F57-AC80-3EDA1796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981325"/>
            <a:ext cx="61912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1" name="num-1">
            <a:extLst xmlns:a="http://schemas.openxmlformats.org/drawingml/2006/main">
              <a:ext uri="{FF2B5EF4-FFF2-40B4-BE49-F238E27FC236}">
                <a16:creationId xmlns:a16="http://schemas.microsoft.com/office/drawing/2014/main" id="{9B6F1732-16AE-4EBB-BED4-128D82D0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228975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fact-1-text">
            <a:extLst xmlns:a="http://schemas.openxmlformats.org/drawingml/2006/main">
              <a:ext uri="{FF2B5EF4-FFF2-40B4-BE49-F238E27FC236}">
                <a16:creationId xmlns:a16="http://schemas.microsoft.com/office/drawing/2014/main" id="{F9221459-541B-4BF4-B409-5756D0C4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14675"/>
            <a:ext cx="4895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Знахідки в Дманісі свідчать про присутність ранніх Homo на Кавказі близько 1,8 млн років тому.</a:t>
            </a:r>
          </a:p>
        </p:txBody>
      </p:sp>
      <p:sp>
        <p:nvSpPr>
          <p:cNvPr id="13" name="fact-2">
            <a:extLst xmlns:a="http://schemas.openxmlformats.org/drawingml/2006/main">
              <a:ext uri="{FF2B5EF4-FFF2-40B4-BE49-F238E27FC236}">
                <a16:creationId xmlns:a16="http://schemas.microsoft.com/office/drawing/2014/main" id="{B9B1DFF0-B6F5-419A-91BE-1038C88E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286250"/>
            <a:ext cx="61912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4" name="num-2">
            <a:extLst xmlns:a="http://schemas.openxmlformats.org/drawingml/2006/main">
              <a:ext uri="{FF2B5EF4-FFF2-40B4-BE49-F238E27FC236}">
                <a16:creationId xmlns:a16="http://schemas.microsoft.com/office/drawing/2014/main" id="{760C3A7F-7956-4E55-BFA7-2E467861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53390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fact-2-text">
            <a:extLst xmlns:a="http://schemas.openxmlformats.org/drawingml/2006/main">
              <a:ext uri="{FF2B5EF4-FFF2-40B4-BE49-F238E27FC236}">
                <a16:creationId xmlns:a16="http://schemas.microsoft.com/office/drawing/2014/main" id="{B3356FA3-5E4B-43E7-A904-0C4FAB40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419600"/>
            <a:ext cx="4895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Кам’яні знаряддя фіксують діяльність людей навіть там, де кістки не збереглися.</a:t>
            </a:r>
          </a:p>
        </p:txBody>
      </p:sp>
    </p:spTree>
    <p:extLst>
      <p:ext uri="{BB962C8B-B14F-4D97-AF65-F5344CB8AC3E}">
        <p14:creationId xmlns:p14="http://schemas.microsoft.com/office/powerpoint/2010/main" val="1013374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brand">
            <a:extLst xmlns:a="http://schemas.openxmlformats.org/drawingml/2006/main">
              <a:ext uri="{FF2B5EF4-FFF2-40B4-BE49-F238E27FC236}">
                <a16:creationId xmlns:a16="http://schemas.microsoft.com/office/drawing/2014/main" id="{D176CB89-7924-4CE2-BF35-046505D0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C179AD3-DE55-4D57-8309-F3AAFB08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Розселення відбувалося кількома хвилями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B615B2F-C48D-499D-AB71-77784E67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  <p:sp>
        <p:nvSpPr>
          <p:cNvPr id="4" name="route-h-0">
            <a:extLst xmlns:a="http://schemas.openxmlformats.org/drawingml/2006/main">
              <a:ext uri="{FF2B5EF4-FFF2-40B4-BE49-F238E27FC236}">
                <a16:creationId xmlns:a16="http://schemas.microsoft.com/office/drawing/2014/main" id="{038C29AB-AE9E-4571-8B63-DDF740CB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828925"/>
            <a:ext cx="1162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5" name="route-h-1">
            <a:extLst xmlns:a="http://schemas.openxmlformats.org/drawingml/2006/main">
              <a:ext uri="{FF2B5EF4-FFF2-40B4-BE49-F238E27FC236}">
                <a16:creationId xmlns:a16="http://schemas.microsoft.com/office/drawing/2014/main" id="{49273761-2CC7-4893-B4F5-77F244A4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828925"/>
            <a:ext cx="1238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6" name="route-h-2">
            <a:extLst xmlns:a="http://schemas.openxmlformats.org/drawingml/2006/main">
              <a:ext uri="{FF2B5EF4-FFF2-40B4-BE49-F238E27FC236}">
                <a16:creationId xmlns:a16="http://schemas.microsoft.com/office/drawing/2014/main" id="{1F473B1B-85C0-40E9-8419-72901928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733675"/>
            <a:ext cx="13144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7D72"/>
          </a:solidFill>
          <a:ln xmlns:a="http://schemas.openxmlformats.org/drawingml/2006/main" w="0">
            <a:noFill/>
          </a:ln>
        </p:spPr>
      </p:sp>
      <p:sp>
        <p:nvSpPr>
          <p:cNvPr id="7" name="route-h-3">
            <a:extLst xmlns:a="http://schemas.openxmlformats.org/drawingml/2006/main">
              <a:ext uri="{FF2B5EF4-FFF2-40B4-BE49-F238E27FC236}">
                <a16:creationId xmlns:a16="http://schemas.microsoft.com/office/drawing/2014/main" id="{20D81027-4D83-4409-8EF7-E6113319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733675"/>
            <a:ext cx="1219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8" name="region-0">
            <a:extLst xmlns:a="http://schemas.openxmlformats.org/drawingml/2006/main">
              <a:ext uri="{FF2B5EF4-FFF2-40B4-BE49-F238E27FC236}">
                <a16:creationId xmlns:a16="http://schemas.microsoft.com/office/drawing/2014/main" id="{FB30D951-C4BA-42F4-9034-55394700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52750"/>
            <a:ext cx="18669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9" name="region-title-0">
            <a:extLst xmlns:a="http://schemas.openxmlformats.org/drawingml/2006/main">
              <a:ext uri="{FF2B5EF4-FFF2-40B4-BE49-F238E27FC236}">
                <a16:creationId xmlns:a16="http://schemas.microsoft.com/office/drawing/2014/main" id="{A73DFDEE-CAA9-4A6F-9743-E3CC05F1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24200"/>
            <a:ext cx="152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АФРИКА</a:t>
            </a:r>
          </a:p>
        </p:txBody>
      </p:sp>
      <p:sp>
        <p:nvSpPr>
          <p:cNvPr id="10" name="region-body-0">
            <a:extLst xmlns:a="http://schemas.openxmlformats.org/drawingml/2006/main">
              <a:ext uri="{FF2B5EF4-FFF2-40B4-BE49-F238E27FC236}">
                <a16:creationId xmlns:a16="http://schemas.microsoft.com/office/drawing/2014/main" id="{342A78C7-1622-4E04-A1BD-53CAE686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походження Homo sapiens</a:t>
            </a:r>
          </a:p>
        </p:txBody>
      </p:sp>
      <p:sp>
        <p:nvSpPr>
          <p:cNvPr id="11" name="region-1">
            <a:extLst xmlns:a="http://schemas.openxmlformats.org/drawingml/2006/main">
              <a:ext uri="{FF2B5EF4-FFF2-40B4-BE49-F238E27FC236}">
                <a16:creationId xmlns:a16="http://schemas.microsoft.com/office/drawing/2014/main" id="{83F1EA9B-1CF2-4097-84E3-E15CB6D8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047875"/>
            <a:ext cx="18669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2" name="region-title-1">
            <a:extLst xmlns:a="http://schemas.openxmlformats.org/drawingml/2006/main">
              <a:ext uri="{FF2B5EF4-FFF2-40B4-BE49-F238E27FC236}">
                <a16:creationId xmlns:a16="http://schemas.microsoft.com/office/drawing/2014/main" id="{09B5D76F-EB85-4536-990E-F8246A28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219325"/>
            <a:ext cx="152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ПІВДЕННО-ЗАХІДНА АЗІЯ</a:t>
            </a:r>
          </a:p>
        </p:txBody>
      </p:sp>
      <p:sp>
        <p:nvSpPr>
          <p:cNvPr id="13" name="region-body-1">
            <a:extLst xmlns:a="http://schemas.openxmlformats.org/drawingml/2006/main">
              <a:ext uri="{FF2B5EF4-FFF2-40B4-BE49-F238E27FC236}">
                <a16:creationId xmlns:a16="http://schemas.microsoft.com/office/drawing/2014/main" id="{2FFB6FED-C75C-4607-90AE-591054B3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733675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перехрестя шляхів</a:t>
            </a:r>
          </a:p>
        </p:txBody>
      </p:sp>
      <p:sp>
        <p:nvSpPr>
          <p:cNvPr id="14" name="region-2">
            <a:extLst xmlns:a="http://schemas.openxmlformats.org/drawingml/2006/main">
              <a:ext uri="{FF2B5EF4-FFF2-40B4-BE49-F238E27FC236}">
                <a16:creationId xmlns:a16="http://schemas.microsoft.com/office/drawing/2014/main" id="{1BB3678F-09EF-4535-AD2A-931CCD3A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952750"/>
            <a:ext cx="18669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5" name="region-title-2">
            <a:extLst xmlns:a="http://schemas.openxmlformats.org/drawingml/2006/main">
              <a:ext uri="{FF2B5EF4-FFF2-40B4-BE49-F238E27FC236}">
                <a16:creationId xmlns:a16="http://schemas.microsoft.com/office/drawing/2014/main" id="{D5D96013-1983-4317-82B0-61178EE6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124200"/>
            <a:ext cx="152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ЄВРОПА ТА АЗІЯ</a:t>
            </a:r>
          </a:p>
        </p:txBody>
      </p:sp>
      <p:sp>
        <p:nvSpPr>
          <p:cNvPr id="16" name="region-body-2">
            <a:extLst xmlns:a="http://schemas.openxmlformats.org/drawingml/2006/main">
              <a:ext uri="{FF2B5EF4-FFF2-40B4-BE49-F238E27FC236}">
                <a16:creationId xmlns:a16="http://schemas.microsoft.com/office/drawing/2014/main" id="{54B09411-35DA-476E-9520-3E12E018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385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зустрічі з іншими людьми</a:t>
            </a:r>
          </a:p>
        </p:txBody>
      </p:sp>
      <p:sp>
        <p:nvSpPr>
          <p:cNvPr id="17" name="region-3">
            <a:extLst xmlns:a="http://schemas.openxmlformats.org/drawingml/2006/main">
              <a:ext uri="{FF2B5EF4-FFF2-40B4-BE49-F238E27FC236}">
                <a16:creationId xmlns:a16="http://schemas.microsoft.com/office/drawing/2014/main" id="{04FA48C1-6C26-4855-9268-5C3492AD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952625"/>
            <a:ext cx="18669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8" name="region-title-3">
            <a:extLst xmlns:a="http://schemas.openxmlformats.org/drawingml/2006/main">
              <a:ext uri="{FF2B5EF4-FFF2-40B4-BE49-F238E27FC236}">
                <a16:creationId xmlns:a16="http://schemas.microsoft.com/office/drawing/2014/main" id="{E4B2A761-2E5A-44EE-B989-0B25F26F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124075"/>
            <a:ext cx="152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АВСТРАЛІЯ</a:t>
            </a:r>
          </a:p>
        </p:txBody>
      </p:sp>
      <p:sp>
        <p:nvSpPr>
          <p:cNvPr id="19" name="region-body-3">
            <a:extLst xmlns:a="http://schemas.openxmlformats.org/drawingml/2006/main">
              <a:ext uri="{FF2B5EF4-FFF2-40B4-BE49-F238E27FC236}">
                <a16:creationId xmlns:a16="http://schemas.microsoft.com/office/drawing/2014/main" id="{768B2621-02A7-4087-9BB4-B9A44F0C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638425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щонайменше 50 тис. років тому</a:t>
            </a:r>
          </a:p>
        </p:txBody>
      </p:sp>
      <p:sp>
        <p:nvSpPr>
          <p:cNvPr id="20" name="region-4">
            <a:extLst xmlns:a="http://schemas.openxmlformats.org/drawingml/2006/main">
              <a:ext uri="{FF2B5EF4-FFF2-40B4-BE49-F238E27FC236}">
                <a16:creationId xmlns:a16="http://schemas.microsoft.com/office/drawing/2014/main" id="{6A25CDB9-EE74-4B09-A35C-A08D4C82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952750"/>
            <a:ext cx="18669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21" name="region-title-4">
            <a:extLst xmlns:a="http://schemas.openxmlformats.org/drawingml/2006/main">
              <a:ext uri="{FF2B5EF4-FFF2-40B4-BE49-F238E27FC236}">
                <a16:creationId xmlns:a16="http://schemas.microsoft.com/office/drawing/2014/main" id="{88210AEF-4C74-4417-AC34-F88A3CE4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124200"/>
            <a:ext cx="152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АМЕРИКА</a:t>
            </a:r>
          </a:p>
        </p:txBody>
      </p:sp>
      <p:sp>
        <p:nvSpPr>
          <p:cNvPr id="22" name="region-body-4">
            <a:extLst xmlns:a="http://schemas.openxmlformats.org/drawingml/2006/main">
              <a:ext uri="{FF2B5EF4-FFF2-40B4-BE49-F238E27FC236}">
                <a16:creationId xmlns:a16="http://schemas.microsoft.com/office/drawing/2014/main" id="{665C0642-CF7A-4D11-AC8B-0118863D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6385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пізніше заселення</a:t>
            </a:r>
          </a:p>
        </p:txBody>
      </p:sp>
      <p:sp>
        <p:nvSpPr>
          <p:cNvPr id="23" name="route-caption">
            <a:extLst xmlns:a="http://schemas.openxmlformats.org/drawingml/2006/main">
              <a:ext uri="{FF2B5EF4-FFF2-40B4-BE49-F238E27FC236}">
                <a16:creationId xmlns:a16="http://schemas.microsoft.com/office/drawing/2014/main" id="{BC88596A-C2FB-4CA4-9F09-892E590D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8635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Маршрути й дати обговорюють: знахідки постійно уточнюють модель</a:t>
            </a:r>
          </a:p>
        </p:txBody>
      </p:sp>
    </p:spTree>
    <p:extLst>
      <p:ext uri="{BB962C8B-B14F-4D97-AF65-F5344CB8AC3E}">
        <p14:creationId xmlns:p14="http://schemas.microsoft.com/office/powerpoint/2010/main" val="16240550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7A82C4D1-E24D-400B-8D09-B80B3C64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00CC5AE-A402-4A6F-AF77-12A2875C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Зустрічі залишили слід у ДНК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570A4B5-023D-4758-BD70-AA7C317E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  <p:sp>
        <p:nvSpPr>
          <p:cNvPr id="4" name="left-panel">
            <a:extLst xmlns:a="http://schemas.openxmlformats.org/drawingml/2006/main">
              <a:ext uri="{FF2B5EF4-FFF2-40B4-BE49-F238E27FC236}">
                <a16:creationId xmlns:a16="http://schemas.microsoft.com/office/drawing/2014/main" id="{C19E8987-79CA-4D66-A6B5-35D446D0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71650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right-panel">
            <a:extLst xmlns:a="http://schemas.openxmlformats.org/drawingml/2006/main">
              <a:ext uri="{FF2B5EF4-FFF2-40B4-BE49-F238E27FC236}">
                <a16:creationId xmlns:a16="http://schemas.microsoft.com/office/drawing/2014/main" id="{A9EACED7-D595-4C20-9C38-20EDA773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771650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6" name="left-title">
            <a:extLst xmlns:a="http://schemas.openxmlformats.org/drawingml/2006/main">
              <a:ext uri="{FF2B5EF4-FFF2-40B4-BE49-F238E27FC236}">
                <a16:creationId xmlns:a16="http://schemas.microsoft.com/office/drawing/2014/main" id="{E433549C-4C4E-4B5D-A245-96F543FD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524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НЕАНДЕРТАЛЬЦІ</a:t>
            </a:r>
          </a:p>
        </p:txBody>
      </p:sp>
      <p:sp>
        <p:nvSpPr>
          <p:cNvPr id="7" name="left-body">
            <a:extLst xmlns:a="http://schemas.openxmlformats.org/drawingml/2006/main">
              <a:ext uri="{FF2B5EF4-FFF2-40B4-BE49-F238E27FC236}">
                <a16:creationId xmlns:a16="http://schemas.microsoft.com/office/drawing/2014/main" id="{4E88CF0E-5D32-4C87-9A29-13C08130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4333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Геномні дослідження показали схрещування з предками багатьох сучасних людей поза Африкою.</a:t>
            </a:r>
          </a:p>
        </p:txBody>
      </p:sp>
      <p:sp>
        <p:nvSpPr>
          <p:cNvPr id="8" name="right-title">
            <a:extLst xmlns:a="http://schemas.openxmlformats.org/drawingml/2006/main">
              <a:ext uri="{FF2B5EF4-FFF2-40B4-BE49-F238E27FC236}">
                <a16:creationId xmlns:a16="http://schemas.microsoft.com/office/drawing/2014/main" id="{16DE0012-F73D-4CDD-BEF1-5D2B7745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4524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93620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93620F"/>
                </a:solidFill>
                <a:latin typeface="DejaVu Sans"/>
                <a:ea typeface="DejaVu Sans"/>
                <a:cs typeface="DejaVu Sans"/>
              </a:rPr>
              <a:t>ДЕНИСІВЦІ</a:t>
            </a:r>
          </a:p>
        </p:txBody>
      </p:sp>
      <p:sp>
        <p:nvSpPr>
          <p:cNvPr id="9" name="right-body">
            <a:extLst xmlns:a="http://schemas.openxmlformats.org/drawingml/2006/main">
              <a:ext uri="{FF2B5EF4-FFF2-40B4-BE49-F238E27FC236}">
                <a16:creationId xmlns:a16="http://schemas.microsoft.com/office/drawing/2014/main" id="{86F17A17-0866-442F-8D79-E8216922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24150"/>
            <a:ext cx="4333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Їхню спорідненість і внесок у геноми деяких сучасних популяцій установили за давньою ДНК.</a:t>
            </a:r>
          </a:p>
        </p:txBody>
      </p:sp>
      <p:sp>
        <p:nvSpPr>
          <p:cNvPr id="10" name="dna-link">
            <a:extLst xmlns:a="http://schemas.openxmlformats.org/drawingml/2006/main">
              <a:ext uri="{FF2B5EF4-FFF2-40B4-BE49-F238E27FC236}">
                <a16:creationId xmlns:a16="http://schemas.microsoft.com/office/drawing/2014/main" id="{B58E1706-B2E2-4D19-949F-374F3ABA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9146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9CB9B3"/>
            </a:solidFill>
          </a:ln>
        </p:spPr>
      </p:sp>
      <p:sp>
        <p:nvSpPr>
          <p:cNvPr id="11" name="dna">
            <a:extLst xmlns:a="http://schemas.openxmlformats.org/drawingml/2006/main">
              <a:ext uri="{FF2B5EF4-FFF2-40B4-BE49-F238E27FC236}">
                <a16:creationId xmlns:a16="http://schemas.microsoft.com/office/drawing/2014/main" id="{37427AD9-F84A-4329-8A63-E5A4AD9DE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1051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C708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C708C"/>
                </a:solidFill>
                <a:latin typeface="DejaVu Sans"/>
                <a:ea typeface="DejaVu Sans"/>
                <a:cs typeface="DejaVu Sans"/>
              </a:rPr>
              <a:t>ДНК</a:t>
            </a:r>
          </a:p>
        </p:txBody>
      </p:sp>
      <p:sp>
        <p:nvSpPr>
          <p:cNvPr id="12" name="bottom">
            <a:extLst xmlns:a="http://schemas.openxmlformats.org/drawingml/2006/main">
              <a:ext uri="{FF2B5EF4-FFF2-40B4-BE49-F238E27FC236}">
                <a16:creationId xmlns:a16="http://schemas.microsoft.com/office/drawing/2014/main" id="{3C5376AA-568C-45BF-B40F-BB9F84830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219700"/>
            <a:ext cx="883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Міграція означала не лише рух, а й контакти між популяціями</a:t>
            </a:r>
          </a:p>
        </p:txBody>
      </p:sp>
    </p:spTree>
    <p:extLst>
      <p:ext uri="{BB962C8B-B14F-4D97-AF65-F5344CB8AC3E}">
        <p14:creationId xmlns:p14="http://schemas.microsoft.com/office/powerpoint/2010/main" val="14132639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brand">
            <a:extLst xmlns:a="http://schemas.openxmlformats.org/drawingml/2006/main">
              <a:ext uri="{FF2B5EF4-FFF2-40B4-BE49-F238E27FC236}">
                <a16:creationId xmlns:a16="http://schemas.microsoft.com/office/drawing/2014/main" id="{83AA3715-4782-47D0-9203-FECDDE8F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8A831DB-A129-4F16-BC6B-0C489D55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Королево змінює карту ранньої Європи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89FF351-9A22-499C-830E-17C0DB9D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  <p:sp>
        <p:nvSpPr>
          <p:cNvPr id="4" name="big-block">
            <a:extLst xmlns:a="http://schemas.openxmlformats.org/drawingml/2006/main">
              <a:ext uri="{FF2B5EF4-FFF2-40B4-BE49-F238E27FC236}">
                <a16:creationId xmlns:a16="http://schemas.microsoft.com/office/drawing/2014/main" id="{FB3F3372-9622-4CE7-9184-FB8131BB2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3524250" cy="3714750"/>
          </a:xfrm>
          <a:prstGeom xmlns:a="http://schemas.openxmlformats.org/drawingml/2006/main" prst="roundRect">
            <a:avLst>
              <a:gd name="adj" fmla="val 2162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5" name="big">
            <a:extLst xmlns:a="http://schemas.openxmlformats.org/drawingml/2006/main">
              <a:ext uri="{FF2B5EF4-FFF2-40B4-BE49-F238E27FC236}">
                <a16:creationId xmlns:a16="http://schemas.microsoft.com/office/drawing/2014/main" id="{4E53808A-0649-45A7-A061-32D1E641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33625"/>
            <a:ext cx="29908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A66F0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A66F0C"/>
                </a:solidFill>
                <a:latin typeface="DejaVu Sans"/>
                <a:ea typeface="DejaVu Sans"/>
                <a:cs typeface="DejaVu Sans"/>
              </a:rPr>
              <a:t>≈1,4 млн</a:t>
            </a:r>
          </a:p>
        </p:txBody>
      </p:sp>
      <p:sp>
        <p:nvSpPr>
          <p:cNvPr id="6" name="unit">
            <a:extLst xmlns:a="http://schemas.openxmlformats.org/drawingml/2006/main">
              <a:ext uri="{FF2B5EF4-FFF2-40B4-BE49-F238E27FC236}">
                <a16:creationId xmlns:a16="http://schemas.microsoft.com/office/drawing/2014/main" id="{7FA4C392-FE39-4EEC-B238-497092EFC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52800"/>
            <a:ext cx="2990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років тому</a:t>
            </a:r>
          </a:p>
        </p:txBody>
      </p:sp>
      <p:sp>
        <p:nvSpPr>
          <p:cNvPr id="7" name="context">
            <a:extLst xmlns:a="http://schemas.openxmlformats.org/drawingml/2006/main">
              <a:ext uri="{FF2B5EF4-FFF2-40B4-BE49-F238E27FC236}">
                <a16:creationId xmlns:a16="http://schemas.microsoft.com/office/drawing/2014/main" id="{D33423F0-52F0-4114-BA31-6FC60710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29100"/>
            <a:ext cx="2990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Королево · Закарпаття</a:t>
            </a:r>
          </a:p>
        </p:txBody>
      </p:sp>
      <p:sp>
        <p:nvSpPr>
          <p:cNvPr id="8" name="fact-0">
            <a:extLst xmlns:a="http://schemas.openxmlformats.org/drawingml/2006/main">
              <a:ext uri="{FF2B5EF4-FFF2-40B4-BE49-F238E27FC236}">
                <a16:creationId xmlns:a16="http://schemas.microsoft.com/office/drawing/2014/main" id="{43EC1D6C-35F0-465C-B283-B0750AF9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69545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9" name="fact-num-0">
            <a:extLst xmlns:a="http://schemas.openxmlformats.org/drawingml/2006/main">
              <a:ext uri="{FF2B5EF4-FFF2-40B4-BE49-F238E27FC236}">
                <a16:creationId xmlns:a16="http://schemas.microsoft.com/office/drawing/2014/main" id="{EFA17339-E779-47BC-9D0F-E269330E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9335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act-text-0">
            <a:extLst xmlns:a="http://schemas.openxmlformats.org/drawingml/2006/main">
              <a:ext uri="{FF2B5EF4-FFF2-40B4-BE49-F238E27FC236}">
                <a16:creationId xmlns:a16="http://schemas.microsoft.com/office/drawing/2014/main" id="{C151AF81-4D7C-4E24-8DA2-DDFABC69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83832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 Закарпатті виявили кам’яні знаряддя в датованих шарах стоянки Королево.</a:t>
            </a:r>
          </a:p>
        </p:txBody>
      </p:sp>
      <p:sp>
        <p:nvSpPr>
          <p:cNvPr id="11" name="fact-1">
            <a:extLst xmlns:a="http://schemas.openxmlformats.org/drawingml/2006/main">
              <a:ext uri="{FF2B5EF4-FFF2-40B4-BE49-F238E27FC236}">
                <a16:creationId xmlns:a16="http://schemas.microsoft.com/office/drawing/2014/main" id="{2840D8E8-4F71-4E4B-93D8-BD91AC1B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0990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2" name="fact-num-1">
            <a:extLst xmlns:a="http://schemas.openxmlformats.org/drawingml/2006/main">
              <a:ext uri="{FF2B5EF4-FFF2-40B4-BE49-F238E27FC236}">
                <a16:creationId xmlns:a16="http://schemas.microsoft.com/office/drawing/2014/main" id="{8808766A-37F1-4FEE-878E-0A2D6ABF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24802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fact-text-1">
            <a:extLst xmlns:a="http://schemas.openxmlformats.org/drawingml/2006/main">
              <a:ext uri="{FF2B5EF4-FFF2-40B4-BE49-F238E27FC236}">
                <a16:creationId xmlns:a16="http://schemas.microsoft.com/office/drawing/2014/main" id="{8A7DB393-10C1-49A9-8A68-A7BECEF7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5277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Дослідження 2024 року віднесло їх до найдавнішої надійно датованої присутності людей у Європі.</a:t>
            </a:r>
          </a:p>
        </p:txBody>
      </p:sp>
      <p:sp>
        <p:nvSpPr>
          <p:cNvPr id="14" name="fact-2">
            <a:extLst xmlns:a="http://schemas.openxmlformats.org/drawingml/2006/main">
              <a:ext uri="{FF2B5EF4-FFF2-40B4-BE49-F238E27FC236}">
                <a16:creationId xmlns:a16="http://schemas.microsoft.com/office/drawing/2014/main" id="{1015AF66-FA24-466B-BFE7-5DF3059C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24350"/>
            <a:ext cx="67056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5" name="fact-num-2">
            <a:extLst xmlns:a="http://schemas.openxmlformats.org/drawingml/2006/main">
              <a:ext uri="{FF2B5EF4-FFF2-40B4-BE49-F238E27FC236}">
                <a16:creationId xmlns:a16="http://schemas.microsoft.com/office/drawing/2014/main" id="{BD0B939E-C230-4340-A35C-D48268AD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5624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fact-text-2">
            <a:extLst xmlns:a="http://schemas.openxmlformats.org/drawingml/2006/main">
              <a:ext uri="{FF2B5EF4-FFF2-40B4-BE49-F238E27FC236}">
                <a16:creationId xmlns:a16="http://schemas.microsoft.com/office/drawing/2014/main" id="{383A09A8-22DD-4D6D-9ED8-DF40493A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467225"/>
            <a:ext cx="5467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Це були ранні Homo, а не Homo sapiens: вид нашої людини з’явився значно пізніше.</a:t>
            </a:r>
          </a:p>
        </p:txBody>
      </p:sp>
    </p:spTree>
    <p:extLst>
      <p:ext uri="{BB962C8B-B14F-4D97-AF65-F5344CB8AC3E}">
        <p14:creationId xmlns:p14="http://schemas.microsoft.com/office/powerpoint/2010/main" val="6907154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">
            <a:extLst xmlns:a="http://schemas.openxmlformats.org/drawingml/2006/main">
              <a:ext uri="{FF2B5EF4-FFF2-40B4-BE49-F238E27FC236}">
                <a16:creationId xmlns:a16="http://schemas.microsoft.com/office/drawing/2014/main" id="{A35089A9-3E6A-4E42-B444-FAF7A974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7E8A6D0-810C-450D-88DC-4122708A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 перевіряти історичне твердження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B1E079B4-2896-4FAA-9BFD-8271A99D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  <p:sp>
        <p:nvSpPr>
          <p:cNvPr id="4" name="method-0">
            <a:extLst xmlns:a="http://schemas.openxmlformats.org/drawingml/2006/main">
              <a:ext uri="{FF2B5EF4-FFF2-40B4-BE49-F238E27FC236}">
                <a16:creationId xmlns:a16="http://schemas.microsoft.com/office/drawing/2014/main" id="{6C3D2E95-B4EA-4423-92E2-D96D1D53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90700"/>
            <a:ext cx="2438400" cy="28384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method-num-0">
            <a:extLst xmlns:a="http://schemas.openxmlformats.org/drawingml/2006/main">
              <a:ext uri="{FF2B5EF4-FFF2-40B4-BE49-F238E27FC236}">
                <a16:creationId xmlns:a16="http://schemas.microsoft.com/office/drawing/2014/main" id="{B4DD3339-437F-49D9-B59B-32A31A82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method-title-0">
            <a:extLst xmlns:a="http://schemas.openxmlformats.org/drawingml/2006/main">
              <a:ext uri="{FF2B5EF4-FFF2-40B4-BE49-F238E27FC236}">
                <a16:creationId xmlns:a16="http://schemas.microsoft.com/office/drawing/2014/main" id="{1BAF4C11-7287-44F6-A1EA-90ABEB12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622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ТВЕРДЖЕННЯ</a:t>
            </a:r>
          </a:p>
        </p:txBody>
      </p:sp>
      <p:sp>
        <p:nvSpPr>
          <p:cNvPr id="7" name="method-body-0">
            <a:extLst xmlns:a="http://schemas.openxmlformats.org/drawingml/2006/main">
              <a:ext uri="{FF2B5EF4-FFF2-40B4-BE49-F238E27FC236}">
                <a16:creationId xmlns:a16="http://schemas.microsoft.com/office/drawing/2014/main" id="{25795DC2-4491-4D44-BC2B-D142499B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14700"/>
            <a:ext cx="1943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Що саме повідомляють?</a:t>
            </a:r>
          </a:p>
        </p:txBody>
      </p:sp>
      <p:sp>
        <p:nvSpPr>
          <p:cNvPr id="8" name="method-1">
            <a:extLst xmlns:a="http://schemas.openxmlformats.org/drawingml/2006/main">
              <a:ext uri="{FF2B5EF4-FFF2-40B4-BE49-F238E27FC236}">
                <a16:creationId xmlns:a16="http://schemas.microsoft.com/office/drawing/2014/main" id="{C5C3704F-40FC-4504-B236-FFCE40E5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790700"/>
            <a:ext cx="2438400" cy="28384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9" name="method-num-1">
            <a:extLst xmlns:a="http://schemas.openxmlformats.org/drawingml/2006/main">
              <a:ext uri="{FF2B5EF4-FFF2-40B4-BE49-F238E27FC236}">
                <a16:creationId xmlns:a16="http://schemas.microsoft.com/office/drawing/2014/main" id="{22A11372-7B71-4862-BCAA-65F8D66B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19812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method-title-1">
            <a:extLst xmlns:a="http://schemas.openxmlformats.org/drawingml/2006/main">
              <a:ext uri="{FF2B5EF4-FFF2-40B4-BE49-F238E27FC236}">
                <a16:creationId xmlns:a16="http://schemas.microsoft.com/office/drawing/2014/main" id="{000AAB97-BF66-49B2-A973-F3D8E384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622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ДОКАЗ</a:t>
            </a:r>
          </a:p>
        </p:txBody>
      </p:sp>
      <p:sp>
        <p:nvSpPr>
          <p:cNvPr id="11" name="method-body-1">
            <a:extLst xmlns:a="http://schemas.openxmlformats.org/drawingml/2006/main">
              <a:ext uri="{FF2B5EF4-FFF2-40B4-BE49-F238E27FC236}">
                <a16:creationId xmlns:a16="http://schemas.microsoft.com/office/drawing/2014/main" id="{A3FBD865-667F-4B97-876F-3F621626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14700"/>
            <a:ext cx="1943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Яка знахідка або вимірювання це підтверджує?</a:t>
            </a:r>
          </a:p>
        </p:txBody>
      </p:sp>
      <p:sp>
        <p:nvSpPr>
          <p:cNvPr id="12" name="method-2">
            <a:extLst xmlns:a="http://schemas.openxmlformats.org/drawingml/2006/main">
              <a:ext uri="{FF2B5EF4-FFF2-40B4-BE49-F238E27FC236}">
                <a16:creationId xmlns:a16="http://schemas.microsoft.com/office/drawing/2014/main" id="{909FB6EE-7F88-45F2-9EE2-DAB63743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790700"/>
            <a:ext cx="2438400" cy="28384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3" name="method-num-2">
            <a:extLst xmlns:a="http://schemas.openxmlformats.org/drawingml/2006/main">
              <a:ext uri="{FF2B5EF4-FFF2-40B4-BE49-F238E27FC236}">
                <a16:creationId xmlns:a16="http://schemas.microsoft.com/office/drawing/2014/main" id="{1D7A0C5E-FAFD-476A-99E8-CE454418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812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method-title-2">
            <a:extLst xmlns:a="http://schemas.openxmlformats.org/drawingml/2006/main">
              <a:ext uri="{FF2B5EF4-FFF2-40B4-BE49-F238E27FC236}">
                <a16:creationId xmlns:a16="http://schemas.microsoft.com/office/drawing/2014/main" id="{2E87BAB7-9351-4E51-9D9B-0F427E93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622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ДАТУВАННЯ</a:t>
            </a:r>
          </a:p>
        </p:txBody>
      </p:sp>
      <p:sp>
        <p:nvSpPr>
          <p:cNvPr id="15" name="method-body-2">
            <a:extLst xmlns:a="http://schemas.openxmlformats.org/drawingml/2006/main">
              <a:ext uri="{FF2B5EF4-FFF2-40B4-BE49-F238E27FC236}">
                <a16:creationId xmlns:a16="http://schemas.microsoft.com/office/drawing/2014/main" id="{DB7767D3-BD6D-4BCA-BBF9-28A24D32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14700"/>
            <a:ext cx="1943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 установили вік?</a:t>
            </a:r>
          </a:p>
        </p:txBody>
      </p:sp>
      <p:sp>
        <p:nvSpPr>
          <p:cNvPr id="16" name="method-3">
            <a:extLst xmlns:a="http://schemas.openxmlformats.org/drawingml/2006/main">
              <a:ext uri="{FF2B5EF4-FFF2-40B4-BE49-F238E27FC236}">
                <a16:creationId xmlns:a16="http://schemas.microsoft.com/office/drawing/2014/main" id="{F3BEFA4F-EBDE-4A62-B0EB-E122EC2C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790700"/>
            <a:ext cx="2438400" cy="28384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7" name="method-num-3">
            <a:extLst xmlns:a="http://schemas.openxmlformats.org/drawingml/2006/main">
              <a:ext uri="{FF2B5EF4-FFF2-40B4-BE49-F238E27FC236}">
                <a16:creationId xmlns:a16="http://schemas.microsoft.com/office/drawing/2014/main" id="{63DF9986-1242-4238-8F12-7523D156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9812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method-title-3">
            <a:extLst xmlns:a="http://schemas.openxmlformats.org/drawingml/2006/main">
              <a:ext uri="{FF2B5EF4-FFF2-40B4-BE49-F238E27FC236}">
                <a16:creationId xmlns:a16="http://schemas.microsoft.com/office/drawing/2014/main" id="{7E1769DF-6837-4CB0-9518-D32295C7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7622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МЕЖІ</a:t>
            </a:r>
          </a:p>
        </p:txBody>
      </p:sp>
      <p:sp>
        <p:nvSpPr>
          <p:cNvPr id="19" name="method-body-3">
            <a:extLst xmlns:a="http://schemas.openxmlformats.org/drawingml/2006/main">
              <a:ext uri="{FF2B5EF4-FFF2-40B4-BE49-F238E27FC236}">
                <a16:creationId xmlns:a16="http://schemas.microsoft.com/office/drawing/2014/main" id="{4D5B8A82-5EE1-4CC2-ACEA-934CA933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314700"/>
            <a:ext cx="1943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Що ще невідомо або обговорюють?</a:t>
            </a:r>
          </a:p>
        </p:txBody>
      </p:sp>
      <p:sp>
        <p:nvSpPr>
          <p:cNvPr id="20" name="example-bg">
            <a:extLst xmlns:a="http://schemas.openxmlformats.org/drawingml/2006/main">
              <a:ext uri="{FF2B5EF4-FFF2-40B4-BE49-F238E27FC236}">
                <a16:creationId xmlns:a16="http://schemas.microsoft.com/office/drawing/2014/main" id="{F4BFA23F-4DED-4023-8390-9F4A0AAC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010150"/>
            <a:ext cx="9810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22B3472A-ED43-409D-988E-47BAE43E5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1054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Приклад: «Королево ≈1,4 млн років» → знаряддя + датований шар + наукова публікація</a:t>
            </a:r>
          </a:p>
        </p:txBody>
      </p:sp>
    </p:spTree>
    <p:extLst>
      <p:ext uri="{BB962C8B-B14F-4D97-AF65-F5344CB8AC3E}">
        <p14:creationId xmlns:p14="http://schemas.microsoft.com/office/powerpoint/2010/main" val="14519880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rand">
            <a:extLst xmlns:a="http://schemas.openxmlformats.org/drawingml/2006/main">
              <a:ext uri="{FF2B5EF4-FFF2-40B4-BE49-F238E27FC236}">
                <a16:creationId xmlns:a16="http://schemas.microsoft.com/office/drawing/2014/main" id="{FB1CB09F-F2B3-481A-9451-A479AFC6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BDBC98C-D861-4BDB-9A56-A79BB817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Завдання дослідника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A530AFB-CE65-425D-B482-E2707F1B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  <p:sp>
        <p:nvSpPr>
          <p:cNvPr id="4" name="prompt">
            <a:extLst xmlns:a="http://schemas.openxmlformats.org/drawingml/2006/main">
              <a:ext uri="{FF2B5EF4-FFF2-40B4-BE49-F238E27FC236}">
                <a16:creationId xmlns:a16="http://schemas.microsoft.com/office/drawing/2014/main" id="{FB1639DF-8315-46BA-BCAC-73B93918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Розташуйте події від найдавнішої до найпізнішої</a:t>
            </a:r>
          </a:p>
        </p:txBody>
      </p:sp>
      <p:sp>
        <p:nvSpPr>
          <p:cNvPr id="5" name="task-0">
            <a:extLst xmlns:a="http://schemas.openxmlformats.org/drawingml/2006/main">
              <a:ext uri="{FF2B5EF4-FFF2-40B4-BE49-F238E27FC236}">
                <a16:creationId xmlns:a16="http://schemas.microsoft.com/office/drawing/2014/main" id="{BABF7A1C-8D24-4877-8B73-D3BE0F29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24100"/>
            <a:ext cx="5143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6" name="task-letter-0">
            <a:extLst xmlns:a="http://schemas.openxmlformats.org/drawingml/2006/main">
              <a:ext uri="{FF2B5EF4-FFF2-40B4-BE49-F238E27FC236}">
                <a16:creationId xmlns:a16="http://schemas.microsoft.com/office/drawing/2014/main" id="{16382622-E394-438A-A9D4-993D8D77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955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А</a:t>
            </a:r>
          </a:p>
        </p:txBody>
      </p:sp>
      <p:sp>
        <p:nvSpPr>
          <p:cNvPr id="7" name="task-text-0">
            <a:extLst xmlns:a="http://schemas.openxmlformats.org/drawingml/2006/main">
              <a:ext uri="{FF2B5EF4-FFF2-40B4-BE49-F238E27FC236}">
                <a16:creationId xmlns:a16="http://schemas.microsoft.com/office/drawing/2014/main" id="{109EE286-209E-4E2F-B4BB-F86E8944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669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ранні Homo у Королеві</a:t>
            </a:r>
          </a:p>
        </p:txBody>
      </p:sp>
      <p:sp>
        <p:nvSpPr>
          <p:cNvPr id="8" name="task-1">
            <a:extLst xmlns:a="http://schemas.openxmlformats.org/drawingml/2006/main">
              <a:ext uri="{FF2B5EF4-FFF2-40B4-BE49-F238E27FC236}">
                <a16:creationId xmlns:a16="http://schemas.microsoft.com/office/drawing/2014/main" id="{9FF0C396-738D-4E94-B94D-595D89DA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24100"/>
            <a:ext cx="5143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9" name="task-letter-1">
            <a:extLst xmlns:a="http://schemas.openxmlformats.org/drawingml/2006/main">
              <a:ext uri="{FF2B5EF4-FFF2-40B4-BE49-F238E27FC236}">
                <a16:creationId xmlns:a16="http://schemas.microsoft.com/office/drawing/2014/main" id="{60F5BD76-7F27-4984-8943-8F7EF747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955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Б</a:t>
            </a:r>
          </a:p>
        </p:txBody>
      </p:sp>
      <p:sp>
        <p:nvSpPr>
          <p:cNvPr id="10" name="task-text-1">
            <a:extLst xmlns:a="http://schemas.openxmlformats.org/drawingml/2006/main">
              <a:ext uri="{FF2B5EF4-FFF2-40B4-BE49-F238E27FC236}">
                <a16:creationId xmlns:a16="http://schemas.microsoft.com/office/drawing/2014/main" id="{90E3BA79-000B-4615-94F8-072200FA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4669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поява ранніх Homo sapiens</a:t>
            </a:r>
          </a:p>
        </p:txBody>
      </p:sp>
      <p:sp>
        <p:nvSpPr>
          <p:cNvPr id="11" name="task-2">
            <a:extLst xmlns:a="http://schemas.openxmlformats.org/drawingml/2006/main">
              <a:ext uri="{FF2B5EF4-FFF2-40B4-BE49-F238E27FC236}">
                <a16:creationId xmlns:a16="http://schemas.microsoft.com/office/drawing/2014/main" id="{13C54B03-2F79-4272-8DB5-01A553ED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81400"/>
            <a:ext cx="5143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2" name="task-letter-2">
            <a:extLst xmlns:a="http://schemas.openxmlformats.org/drawingml/2006/main">
              <a:ext uri="{FF2B5EF4-FFF2-40B4-BE49-F238E27FC236}">
                <a16:creationId xmlns:a16="http://schemas.microsoft.com/office/drawing/2014/main" id="{109D3251-4D65-43B6-BD64-7CDD8CC4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528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В</a:t>
            </a:r>
          </a:p>
        </p:txBody>
      </p:sp>
      <p:sp>
        <p:nvSpPr>
          <p:cNvPr id="13" name="task-text-2">
            <a:extLst xmlns:a="http://schemas.openxmlformats.org/drawingml/2006/main">
              <a:ext uri="{FF2B5EF4-FFF2-40B4-BE49-F238E27FC236}">
                <a16:creationId xmlns:a16="http://schemas.microsoft.com/office/drawing/2014/main" id="{A982D98B-0CBB-445E-BC18-45E67768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242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велике розселення Homo sapiens</a:t>
            </a:r>
          </a:p>
        </p:txBody>
      </p:sp>
      <p:sp>
        <p:nvSpPr>
          <p:cNvPr id="14" name="task-3">
            <a:extLst xmlns:a="http://schemas.openxmlformats.org/drawingml/2006/main">
              <a:ext uri="{FF2B5EF4-FFF2-40B4-BE49-F238E27FC236}">
                <a16:creationId xmlns:a16="http://schemas.microsoft.com/office/drawing/2014/main" id="{C429FDCC-C33E-4B8E-AFB2-9AF29F43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581400"/>
            <a:ext cx="5143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5" name="task-letter-3">
            <a:extLst xmlns:a="http://schemas.openxmlformats.org/drawingml/2006/main">
              <a:ext uri="{FF2B5EF4-FFF2-40B4-BE49-F238E27FC236}">
                <a16:creationId xmlns:a16="http://schemas.microsoft.com/office/drawing/2014/main" id="{40603AF4-2A8D-4E8F-BDAB-394FC67A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7528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Г</a:t>
            </a:r>
          </a:p>
        </p:txBody>
      </p:sp>
      <p:sp>
        <p:nvSpPr>
          <p:cNvPr id="16" name="task-text-3">
            <a:extLst xmlns:a="http://schemas.openxmlformats.org/drawingml/2006/main">
              <a:ext uri="{FF2B5EF4-FFF2-40B4-BE49-F238E27FC236}">
                <a16:creationId xmlns:a16="http://schemas.microsoft.com/office/drawing/2014/main" id="{2A4876B9-310C-4EA0-9F0A-7BB21176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7242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поширення Homo erectus за межі Африки</a:t>
            </a:r>
          </a:p>
        </p:txBody>
      </p:sp>
      <p:sp>
        <p:nvSpPr>
          <p:cNvPr id="17" name="extra">
            <a:extLst xmlns:a="http://schemas.openxmlformats.org/drawingml/2006/main">
              <a:ext uri="{FF2B5EF4-FFF2-40B4-BE49-F238E27FC236}">
                <a16:creationId xmlns:a16="http://schemas.microsoft.com/office/drawing/2014/main" id="{033A6965-C788-46F4-9468-0D120D7C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48250"/>
            <a:ext cx="9906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8" name="extra-text">
            <a:extLst xmlns:a="http://schemas.openxmlformats.org/drawingml/2006/main">
              <a:ext uri="{FF2B5EF4-FFF2-40B4-BE49-F238E27FC236}">
                <a16:creationId xmlns:a16="http://schemas.microsoft.com/office/drawing/2014/main" id="{696CDA67-F294-4EB8-9B66-7ED1F17B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435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Поясніть, чому схема «мавпа → людина» вводить в оману.</a:t>
            </a:r>
          </a:p>
        </p:txBody>
      </p:sp>
    </p:spTree>
    <p:extLst>
      <p:ext uri="{BB962C8B-B14F-4D97-AF65-F5344CB8AC3E}">
        <p14:creationId xmlns:p14="http://schemas.microsoft.com/office/powerpoint/2010/main" val="1305901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brand">
            <a:extLst xmlns:a="http://schemas.openxmlformats.org/drawingml/2006/main">
              <a:ext uri="{FF2B5EF4-FFF2-40B4-BE49-F238E27FC236}">
                <a16:creationId xmlns:a16="http://schemas.microsoft.com/office/drawing/2014/main" id="{90DA5D16-8132-4AE0-B07F-CB9F98EE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B460992-7209-4276-BC43-3BBF6945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Відповіді та підсумок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56E6FE9-7EF6-43B8-B3EA-D61E92EF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  <p:sp>
        <p:nvSpPr>
          <p:cNvPr id="4" name="ans-0">
            <a:extLst xmlns:a="http://schemas.openxmlformats.org/drawingml/2006/main">
              <a:ext uri="{FF2B5EF4-FFF2-40B4-BE49-F238E27FC236}">
                <a16:creationId xmlns:a16="http://schemas.microsoft.com/office/drawing/2014/main" id="{9B3430A7-365C-46FF-ABF8-AC568F8D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43050"/>
            <a:ext cx="106299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A454C"/>
          </a:solidFill>
          <a:ln xmlns:a="http://schemas.openxmlformats.org/drawingml/2006/main" w="0">
            <a:noFill/>
          </a:ln>
        </p:spPr>
      </p:sp>
      <p:sp>
        <p:nvSpPr>
          <p:cNvPr id="5" name="ans-num-0">
            <a:extLst xmlns:a="http://schemas.openxmlformats.org/drawingml/2006/main">
              <a:ext uri="{FF2B5EF4-FFF2-40B4-BE49-F238E27FC236}">
                <a16:creationId xmlns:a16="http://schemas.microsoft.com/office/drawing/2014/main" id="{BE860A8C-048E-4D78-8372-91E4DA17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619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6BD0B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6BD0B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ans-text-0">
            <a:extLst xmlns:a="http://schemas.openxmlformats.org/drawingml/2006/main">
              <a:ext uri="{FF2B5EF4-FFF2-40B4-BE49-F238E27FC236}">
                <a16:creationId xmlns:a16="http://schemas.microsoft.com/office/drawing/2014/main" id="{F9A143D3-1C81-4645-A1D0-06E67734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619250"/>
            <a:ext cx="935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 → А → Б → В</a:t>
            </a:r>
          </a:p>
        </p:txBody>
      </p:sp>
      <p:sp>
        <p:nvSpPr>
          <p:cNvPr id="7" name="ans-1">
            <a:extLst xmlns:a="http://schemas.openxmlformats.org/drawingml/2006/main">
              <a:ext uri="{FF2B5EF4-FFF2-40B4-BE49-F238E27FC236}">
                <a16:creationId xmlns:a16="http://schemas.microsoft.com/office/drawing/2014/main" id="{14DB88F2-12DD-42D5-AF82-4201CE2B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19350"/>
            <a:ext cx="106299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214B52"/>
          </a:solidFill>
          <a:ln xmlns:a="http://schemas.openxmlformats.org/drawingml/2006/main" w="0">
            <a:noFill/>
          </a:ln>
        </p:spPr>
      </p:sp>
      <p:sp>
        <p:nvSpPr>
          <p:cNvPr id="8" name="ans-num-1">
            <a:extLst xmlns:a="http://schemas.openxmlformats.org/drawingml/2006/main">
              <a:ext uri="{FF2B5EF4-FFF2-40B4-BE49-F238E27FC236}">
                <a16:creationId xmlns:a16="http://schemas.microsoft.com/office/drawing/2014/main" id="{70B29A29-BD61-45FB-A7A7-8C1CDDCA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955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ans-text-1">
            <a:extLst xmlns:a="http://schemas.openxmlformats.org/drawingml/2006/main">
              <a:ext uri="{FF2B5EF4-FFF2-40B4-BE49-F238E27FC236}">
                <a16:creationId xmlns:a16="http://schemas.microsoft.com/office/drawing/2014/main" id="{43B2682C-4FFF-4920-920D-5E701AD9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495550"/>
            <a:ext cx="935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Еволюція розгалужена, а не лінійна.</a:t>
            </a:r>
          </a:p>
        </p:txBody>
      </p:sp>
      <p:sp>
        <p:nvSpPr>
          <p:cNvPr id="10" name="ans-2">
            <a:extLst xmlns:a="http://schemas.openxmlformats.org/drawingml/2006/main">
              <a:ext uri="{FF2B5EF4-FFF2-40B4-BE49-F238E27FC236}">
                <a16:creationId xmlns:a16="http://schemas.microsoft.com/office/drawing/2014/main" id="{1649725A-24E9-44DC-8124-FB4227F3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106299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A454C"/>
          </a:solidFill>
          <a:ln xmlns:a="http://schemas.openxmlformats.org/drawingml/2006/main" w="0">
            <a:noFill/>
          </a:ln>
        </p:spPr>
      </p:sp>
      <p:sp>
        <p:nvSpPr>
          <p:cNvPr id="11" name="ans-num-2">
            <a:extLst xmlns:a="http://schemas.openxmlformats.org/drawingml/2006/main">
              <a:ext uri="{FF2B5EF4-FFF2-40B4-BE49-F238E27FC236}">
                <a16:creationId xmlns:a16="http://schemas.microsoft.com/office/drawing/2014/main" id="{630B0A3B-4A4C-4B09-9F32-F058D40D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3718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6BD0B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6BD0B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ans-text-2">
            <a:extLst xmlns:a="http://schemas.openxmlformats.org/drawingml/2006/main">
              <a:ext uri="{FF2B5EF4-FFF2-40B4-BE49-F238E27FC236}">
                <a16:creationId xmlns:a16="http://schemas.microsoft.com/office/drawing/2014/main" id="{6A8BA7DF-C4C8-4E24-A725-32C23C32D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371850"/>
            <a:ext cx="935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Африка є ключовим регіоном походження Homo sapiens.</a:t>
            </a:r>
          </a:p>
        </p:txBody>
      </p:sp>
      <p:sp>
        <p:nvSpPr>
          <p:cNvPr id="13" name="ans-3">
            <a:extLst xmlns:a="http://schemas.openxmlformats.org/drawingml/2006/main">
              <a:ext uri="{FF2B5EF4-FFF2-40B4-BE49-F238E27FC236}">
                <a16:creationId xmlns:a16="http://schemas.microsoft.com/office/drawing/2014/main" id="{A185E51C-F0BD-4DD2-B557-AC6C3F9C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106299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214B52"/>
          </a:solidFill>
          <a:ln xmlns:a="http://schemas.openxmlformats.org/drawingml/2006/main" w="0">
            <a:noFill/>
          </a:ln>
        </p:spPr>
      </p:sp>
      <p:sp>
        <p:nvSpPr>
          <p:cNvPr id="14" name="ans-num-3">
            <a:extLst xmlns:a="http://schemas.openxmlformats.org/drawingml/2006/main">
              <a:ext uri="{FF2B5EF4-FFF2-40B4-BE49-F238E27FC236}">
                <a16:creationId xmlns:a16="http://schemas.microsoft.com/office/drawing/2014/main" id="{CDACDD3A-D91E-448F-A250-6CEFEFD6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481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ans-text-3">
            <a:extLst xmlns:a="http://schemas.openxmlformats.org/drawingml/2006/main">
              <a:ext uri="{FF2B5EF4-FFF2-40B4-BE49-F238E27FC236}">
                <a16:creationId xmlns:a16="http://schemas.microsoft.com/office/drawing/2014/main" id="{EF70A7FB-2C12-4A62-AADD-0D94770B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248150"/>
            <a:ext cx="935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Фосилії, археологія й ДНК доповнюють одне одного.</a:t>
            </a:r>
          </a:p>
        </p:txBody>
      </p:sp>
      <p:sp>
        <p:nvSpPr>
          <p:cNvPr id="16" name="conclusion-bg">
            <a:extLst xmlns:a="http://schemas.openxmlformats.org/drawingml/2006/main">
              <a:ext uri="{FF2B5EF4-FFF2-40B4-BE49-F238E27FC236}">
                <a16:creationId xmlns:a16="http://schemas.microsoft.com/office/drawing/2014/main" id="{FED104B2-2689-47DC-88E9-4203EE78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57800"/>
            <a:ext cx="9677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17" name="conclusion">
            <a:extLst xmlns:a="http://schemas.openxmlformats.org/drawingml/2006/main">
              <a:ext uri="{FF2B5EF4-FFF2-40B4-BE49-F238E27FC236}">
                <a16:creationId xmlns:a16="http://schemas.microsoft.com/office/drawing/2014/main" id="{FAFD41FA-3ECB-4A30-8ED2-CCDF4192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5353050"/>
            <a:ext cx="9105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6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2363D"/>
                </a:solidFill>
                <a:latin typeface="DejaVu Sans"/>
                <a:ea typeface="DejaVu Sans"/>
                <a:cs typeface="DejaVu Sans"/>
              </a:rPr>
              <a:t>Ми відновлюємо минуле за доказами, а не за однією готовою схемою</a:t>
            </a:r>
          </a:p>
        </p:txBody>
      </p:sp>
    </p:spTree>
    <p:extLst>
      <p:ext uri="{BB962C8B-B14F-4D97-AF65-F5344CB8AC3E}">
        <p14:creationId xmlns:p14="http://schemas.microsoft.com/office/powerpoint/2010/main" val="4023814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2026-09-29T15:33:57.4850000Z</dcterms:created>
  <dcterms:modified xsi:type="dcterms:W3CDTF">2026-09-29T15:33:57.4850000Z</dcterms:modified>
</coreProperties>
</file>