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9238065cfc412b" /><Relationship Type="http://schemas.openxmlformats.org/officeDocument/2006/relationships/extended-properties" Target="/docProps/app.xml" Id="R5573ca13864d4339" /><Relationship Type="http://schemas.openxmlformats.org/officeDocument/2006/relationships/officeDocument" Target="/ppt/presentation.xml" Id="Ra66d2f676e9e49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30b31f495f4fa9"/>
  </p:sldMasterIdLst>
  <p:notesMasterIdLst>
    <p:notesMasterId xmlns:r="http://schemas.openxmlformats.org/officeDocument/2006/relationships" r:id="R585362a6ba114dcb"/>
  </p:notesMasterIdLst>
  <p:sldIdLst>
    <p:sldId xmlns:r="http://schemas.openxmlformats.org/officeDocument/2006/relationships" id="256" r:id="R2f5f72b795e449de"/>
    <p:sldId xmlns:r="http://schemas.openxmlformats.org/officeDocument/2006/relationships" id="257" r:id="R0e33baf590c54942"/>
    <p:sldId xmlns:r="http://schemas.openxmlformats.org/officeDocument/2006/relationships" id="258" r:id="Re8c39e6ae4d748c5"/>
    <p:sldId xmlns:r="http://schemas.openxmlformats.org/officeDocument/2006/relationships" id="259" r:id="R689b46c8f2d24f33"/>
    <p:sldId xmlns:r="http://schemas.openxmlformats.org/officeDocument/2006/relationships" id="260" r:id="Ra1132723d17e4574"/>
    <p:sldId xmlns:r="http://schemas.openxmlformats.org/officeDocument/2006/relationships" id="261" r:id="R305bbb8e6d8c4f19"/>
    <p:sldId xmlns:r="http://schemas.openxmlformats.org/officeDocument/2006/relationships" id="262" r:id="Rb732717b15bd4f9b"/>
    <p:sldId xmlns:r="http://schemas.openxmlformats.org/officeDocument/2006/relationships" id="263" r:id="R75f3973a6b144108"/>
    <p:sldId xmlns:r="http://schemas.openxmlformats.org/officeDocument/2006/relationships" id="264" r:id="R332320028c744ac1"/>
    <p:sldId xmlns:r="http://schemas.openxmlformats.org/officeDocument/2006/relationships" id="265" r:id="Ra936ee0f6d8144bb"/>
    <p:sldId xmlns:r="http://schemas.openxmlformats.org/officeDocument/2006/relationships" id="266" r:id="Rde7237d660284610"/>
    <p:sldId xmlns:r="http://schemas.openxmlformats.org/officeDocument/2006/relationships" id="267" r:id="Rf265dd6305aa4a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e06ef1bdce4072" /><Relationship Type="http://schemas.openxmlformats.org/officeDocument/2006/relationships/slideMaster" Target="/ppt/slideMasters/slideMaster1.xml" Id="R3930b31f495f4fa9" /><Relationship Type="http://schemas.openxmlformats.org/officeDocument/2006/relationships/notesMaster" Target="/ppt/notesMasters/notesMaster1.xml" Id="R585362a6ba114dcb" /><Relationship Type="http://schemas.openxmlformats.org/officeDocument/2006/relationships/presProps" Target="/ppt/presProps.xml" Id="R8643dbf37a1047a5" /><Relationship Type="http://schemas.openxmlformats.org/officeDocument/2006/relationships/tableStyles" Target="/ppt/tableStyles.xml" Id="Rb623eed8abfd4f03" /><Relationship Type="http://schemas.openxmlformats.org/officeDocument/2006/relationships/slide" Target="/ppt/slides/slide1.xml" Id="R2f5f72b795e449de" /><Relationship Type="http://schemas.openxmlformats.org/officeDocument/2006/relationships/slide" Target="/ppt/slides/slide2.xml" Id="R0e33baf590c54942" /><Relationship Type="http://schemas.openxmlformats.org/officeDocument/2006/relationships/slide" Target="/ppt/slides/slide3.xml" Id="Re8c39e6ae4d748c5" /><Relationship Type="http://schemas.openxmlformats.org/officeDocument/2006/relationships/slide" Target="/ppt/slides/slide4.xml" Id="R689b46c8f2d24f33" /><Relationship Type="http://schemas.openxmlformats.org/officeDocument/2006/relationships/slide" Target="/ppt/slides/slide5.xml" Id="Ra1132723d17e4574" /><Relationship Type="http://schemas.openxmlformats.org/officeDocument/2006/relationships/slide" Target="/ppt/slides/slide6.xml" Id="R305bbb8e6d8c4f19" /><Relationship Type="http://schemas.openxmlformats.org/officeDocument/2006/relationships/slide" Target="/ppt/slides/slide7.xml" Id="Rb732717b15bd4f9b" /><Relationship Type="http://schemas.openxmlformats.org/officeDocument/2006/relationships/slide" Target="/ppt/slides/slide8.xml" Id="R75f3973a6b144108" /><Relationship Type="http://schemas.openxmlformats.org/officeDocument/2006/relationships/slide" Target="/ppt/slides/slide9.xml" Id="R332320028c744ac1" /><Relationship Type="http://schemas.openxmlformats.org/officeDocument/2006/relationships/slide" Target="/ppt/slides/slide10.xml" Id="Ra936ee0f6d8144bb" /><Relationship Type="http://schemas.openxmlformats.org/officeDocument/2006/relationships/slide" Target="/ppt/slides/slide11.xml" Id="Rde7237d660284610" /><Relationship Type="http://schemas.openxmlformats.org/officeDocument/2006/relationships/slide" Target="/ppt/slides/slide12.xml" Id="Rf265dd6305aa4a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163617e5a748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e884bf16544f3b" /><Relationship Type="http://schemas.openxmlformats.org/officeDocument/2006/relationships/notesMaster" Target="/ppt/notesMasters/notesMaster1.xml" Id="Ra2a55d9a1dab40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95f681d51d4c57" /><Relationship Type="http://schemas.openxmlformats.org/officeDocument/2006/relationships/notesMaster" Target="/ppt/notesMasters/notesMaster1.xml" Id="R28be409447b348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90bcd04e3344ab" /><Relationship Type="http://schemas.openxmlformats.org/officeDocument/2006/relationships/notesMaster" Target="/ppt/notesMasters/notesMaster1.xml" Id="Rd6bd464e894947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6a43657bc64df4" /><Relationship Type="http://schemas.openxmlformats.org/officeDocument/2006/relationships/notesMaster" Target="/ppt/notesMasters/notesMaster1.xml" Id="Ra72afdb5f1174f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a7d8a6de2546f4" /><Relationship Type="http://schemas.openxmlformats.org/officeDocument/2006/relationships/notesMaster" Target="/ppt/notesMasters/notesMaster1.xml" Id="Rddf8efb9b57e46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83b9f5fd0947ca" /><Relationship Type="http://schemas.openxmlformats.org/officeDocument/2006/relationships/notesMaster" Target="/ppt/notesMasters/notesMaster1.xml" Id="R103ee58bb00c41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a33449c4fe4fd9" /><Relationship Type="http://schemas.openxmlformats.org/officeDocument/2006/relationships/notesMaster" Target="/ppt/notesMasters/notesMaster1.xml" Id="Rc42129bfbc1648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2c164586014e31" /><Relationship Type="http://schemas.openxmlformats.org/officeDocument/2006/relationships/notesMaster" Target="/ppt/notesMasters/notesMaster1.xml" Id="Rc54761bf082341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9b8be8fe644e2d" /><Relationship Type="http://schemas.openxmlformats.org/officeDocument/2006/relationships/notesMaster" Target="/ppt/notesMasters/notesMaster1.xml" Id="R1ab92c963f2b4f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c9ef2c48944a96" /><Relationship Type="http://schemas.openxmlformats.org/officeDocument/2006/relationships/notesMaster" Target="/ppt/notesMasters/notesMaster1.xml" Id="R3711dbd6d8d740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ebe69e2b8142e0" /><Relationship Type="http://schemas.openxmlformats.org/officeDocument/2006/relationships/notesMaster" Target="/ppt/notesMasters/notesMaster1.xml" Id="R75efe77c8e484e2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856b2125eb448c1" /><Relationship Type="http://schemas.openxmlformats.org/officeDocument/2006/relationships/notesMaster" Target="/ppt/notesMasters/notesMaster1.xml" Id="R58a0144076ad47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Самостійний навчальний матеріал KlassMaster. Факти перевірено 30.09.2026.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Власна методична схема роботи з картою.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Карта: Nordwestern та співавтори, CC BY-SA 4.0; https://commons.wikimedia.org/wiki/File:Blank_map_of_Europe_(without_disputed_regions).svg; https://creativecommons.org/licenses/by-sa/4.0/. Без змін. Власна вправа: серед названих держав із Німеччиною межує лише Франція; запитання навмисно містить хибну передумову.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Самостійне завдання на критичне читання карти. Географічна перевірка за https://commons.wikimedia.org/wiki/File:Blank_map_of_Europe_(without_disputed_regions).svg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https://www.president.gov.ua/documents/constitution/konstituciya-ukrayini-rozdil-i (ст. 5); https://www.gesetze-im-internet.de/englisch_gg/englisch_gg.html (ст. 20); https://www.lamoncloa.gob.es/lang/en/espana/leyfundamental/paginas/titulo_preliminar.aspx (ст. 1.3).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https://www.president.gov.ua/documents/constitution/konstituciya-ukrayini-rozdil-i (ст. 2, 5); https://www.gesetze-im-internet.de/englisch_gg/englisch_gg.html (ст. 20, 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https://european-union.europa.eu/principles-countries-history/eu-countries_en . Перевірено 30.09.2026.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https://docs.un.org/en/A/RES/ES-11/4 (резолюція від 12.10.2022); https://digitallibrary.un.org/record/3990400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Самостійні вправи KlassMaster. Фактична основа — джерела слайдів 5–8.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Ключі до самостійних вправ: https://european-union.europa.eu/principles-countries-history/eu-countries_en; https://www.gesetze-im-internet.de/englisch_gg/englisch_gg.html; https://docs.un.org/en/A/RES/ES-11/4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Власне відкрите завдання; єдиної відповіді немає. Учитель перевіряє твердження за наведеними учнем первинними джерелами.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https://www.president.gov.ua/documents/constitution/konstituciya-ukrayini-rozdil-i</a:t>
            </a:r>
          </a:p>
          <a:p xmlns:a="http://schemas.openxmlformats.org/drawingml/2006/main">
            <a:r>
              <a:t>https://www.gesetze-im-internet.de/englisch_gg/englisch_gg.html</a:t>
            </a:r>
          </a:p>
          <a:p xmlns:a="http://schemas.openxmlformats.org/drawingml/2006/main">
            <a:r>
              <a:t>https://www.lamoncloa.gob.es/lang/en/espana/leyfundamental/paginas/titulo_preliminar.aspx</a:t>
            </a:r>
          </a:p>
          <a:p xmlns:a="http://schemas.openxmlformats.org/drawingml/2006/main">
            <a:r>
              <a:t>https://european-union.europa.eu/principles-countries-history/eu-countries_en</a:t>
            </a:r>
          </a:p>
          <a:p xmlns:a="http://schemas.openxmlformats.org/drawingml/2006/main">
            <a:r>
              <a:t>https://docs.un.org/en/A/RES/ES-11/4</a:t>
            </a:r>
          </a:p>
          <a:p xmlns:a="http://schemas.openxmlformats.org/drawingml/2006/main">
            <a:r>
              <a:t>https://commons.wikimedia.org/wiki/File:Blank_map_of_Europe_(without_disputed_regions).svg</a:t>
            </a:r>
          </a:p>
          <a:p xmlns:a="http://schemas.openxmlformats.org/drawingml/2006/main">
            <a:r>
              <a:t>Карта: Nordwestern та співавтори; CC BY-SA 4.0; https://creativecommons.org/licenses/by-sa/4.0/; без змін. Перевірено 30.09.2026. Завдання й пояснення — самостійна розробка KlassMaster.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d709f00ffc49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e122bec3a5498d" /><Relationship Type="http://schemas.openxmlformats.org/officeDocument/2006/relationships/slideLayout" Target="/ppt/slideLayouts/slideLayout1.xml" Id="Rdffbf9db456640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fbf9db456640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cb4268526a4e5b" /><Relationship Type="http://schemas.openxmlformats.org/officeDocument/2006/relationships/notesSlide" Target="/ppt/notesSlides/notesSlide1.xml" Id="R1f9d2a16444146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619be87104350" /><Relationship Type="http://schemas.openxmlformats.org/officeDocument/2006/relationships/notesSlide" Target="/ppt/notesSlides/notesSlide2.xml" Id="R3a8378b82c2b43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12347fa9a4309" /><Relationship Type="http://schemas.openxmlformats.org/officeDocument/2006/relationships/image" Target="/ppt/media/image.png" Id="Ra604270eec1343b4" /><Relationship Type="http://schemas.openxmlformats.org/officeDocument/2006/relationships/notesSlide" Target="/ppt/notesSlides/notesSlide3.xml" Id="R3b250f1e8d0243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97e45be5645ee" /><Relationship Type="http://schemas.openxmlformats.org/officeDocument/2006/relationships/notesSlide" Target="/ppt/notesSlides/notesSlide4.xml" Id="Rb1062c81ebb348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8fcf73323940ad" /><Relationship Type="http://schemas.openxmlformats.org/officeDocument/2006/relationships/notesSlide" Target="/ppt/notesSlides/notesSlide5.xml" Id="R482030a54e9746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b8f4861724950" /><Relationship Type="http://schemas.openxmlformats.org/officeDocument/2006/relationships/notesSlide" Target="/ppt/notesSlides/notesSlide6.xml" Id="Rf35cf29f43d340f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dd147ffc754dc6" /><Relationship Type="http://schemas.openxmlformats.org/officeDocument/2006/relationships/notesSlide" Target="/ppt/notesSlides/notesSlide7.xml" Id="R6b5e8619fdd640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b5d76e18849e3" /><Relationship Type="http://schemas.openxmlformats.org/officeDocument/2006/relationships/notesSlide" Target="/ppt/notesSlides/notesSlide8.xml" Id="Rd73de3e2f85540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6fecfd3984398" /><Relationship Type="http://schemas.openxmlformats.org/officeDocument/2006/relationships/notesSlide" Target="/ppt/notesSlides/notesSlide9.xml" Id="R652066ef8eed4a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81c99e2c640ff" /><Relationship Type="http://schemas.openxmlformats.org/officeDocument/2006/relationships/notesSlide" Target="/ppt/notesSlides/notesSlide10.xml" Id="R6c82af3ba8b44a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7347042794156" /><Relationship Type="http://schemas.openxmlformats.org/officeDocument/2006/relationships/notesSlide" Target="/ppt/notesSlides/notesSlide11.xml" Id="R7984059efbfd41e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e5c8b9dac44e0" /><Relationship Type="http://schemas.openxmlformats.org/officeDocument/2006/relationships/notesSlide" Target="/ppt/notesSlides/notesSlide12.xml" Id="R68904691e92f4ec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rand">
            <a:extLst xmlns:a="http://schemas.openxmlformats.org/drawingml/2006/main">
              <a:ext uri="{FF2B5EF4-FFF2-40B4-BE49-F238E27FC236}">
                <a16:creationId xmlns:a16="http://schemas.microsoft.com/office/drawing/2014/main" id="{5D1DE00D-52CB-49A1-8B54-7711303F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A4841250-1829-4BEC-8F17-6026E770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1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08F803-2F7E-425A-9267-E99270550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76375"/>
            <a:ext cx="11049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Політична карта</a:t>
            </a:r>
          </a:p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Європи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5D60DC09-8783-4432-AC1D-E8D0E255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668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Географія · 10 клас</a:t>
            </a:r>
          </a:p>
          <a:p xmlns:a="http://schemas.openxmlformats.org/drawingml/2006/main">
            <a:pPr>
              <a:def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Держави, кордони та політичні об’єднання.</a:t>
            </a:r>
          </a:p>
          <a:p xmlns:a="http://schemas.openxmlformats.org/drawingml/2006/main">
            <a:pPr>
              <a:def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Читаємо карту й перевіряємо твердження.</a:t>
            </a:r>
          </a:p>
        </p:txBody>
      </p:sp>
    </p:spTree>
    <p:extLst>
      <p:ext uri="{BB962C8B-B14F-4D97-AF65-F5344CB8AC3E}">
        <p14:creationId xmlns:p14="http://schemas.microsoft.com/office/powerpoint/2010/main" val="13295753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D4FEDCE6-78E8-4822-8125-9095B5D6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1C40440-E1A9-4420-A5BC-6841544F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2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970DC6B-AC58-45E2-9A9B-15343BC7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Три запитання до політичної карти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733AB36E-7519-4A20-BAAF-E5C9A20F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ДЕ?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282ADB54-0A38-4839-B1C4-854C4E11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Які держави та їхні кордони зображено? Де розташовані столиці?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0BA90FAB-7607-4C80-89E2-814C8E89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ЩО САМЕ?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21A5E73C-ED0C-4EFF-8AB2-5C807279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Карта показує держави, членство в об’єднанні чи фактичний контроль?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28ACEBB5-1961-4D05-8F1C-7B5B6374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КОЛИ?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D93A3253-FFDB-4360-B451-C270B0F6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Перевірте дату, легенду й джерело: політичні карти змінюються.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B8A4B2DA-3A8F-455D-B23C-476D6A48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Колір без легенди не пояснює політичний статус території.</a:t>
            </a:r>
          </a:p>
        </p:txBody>
      </p:sp>
    </p:spTree>
    <p:extLst>
      <p:ext uri="{BB962C8B-B14F-4D97-AF65-F5344CB8AC3E}">
        <p14:creationId xmlns:p14="http://schemas.microsoft.com/office/powerpoint/2010/main" val="16168466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8C896EF0-6E40-486C-8B05-4439F255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C944B271-C474-4C86-AD47-2A621DFF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3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6B6DDF-3500-4998-8C90-305C7894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Практикум із контурною картою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04270eec1343b4"/>
          <a:stretch xmlns:a="http://schemas.openxmlformats.org/drawingml/2006/main"/>
        </p:blipFill>
        <p:spPr>
          <a:xfrm xmlns:a="http://schemas.openxmlformats.org/drawingml/2006/main">
            <a:off x="559202" y="1685925"/>
            <a:ext cx="5815796" cy="4448175"/>
          </a:xfrm>
          <a:prstGeom xmlns:a="http://schemas.openxmlformats.org/drawingml/2006/main" prst="rect">
            <a:avLst/>
          </a:prstGeom>
        </p:spPr>
      </p:pic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384C2BF-C231-42F6-9A38-4198AB715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4667250" cy="3905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Знайдіть Україну, Німеччину, Францію, Іспанію та Італію.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Які дві з цих держав мають спільний кордон з Німеччиною?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Уточніть відповідь за атласом.</a:t>
            </a:r>
          </a:p>
        </p:txBody>
      </p:sp>
      <p:sp>
        <p:nvSpPr>
          <p:cNvPr id="6" name="credit">
            <a:extLst xmlns:a="http://schemas.openxmlformats.org/drawingml/2006/main">
              <a:ext uri="{FF2B5EF4-FFF2-40B4-BE49-F238E27FC236}">
                <a16:creationId xmlns:a16="http://schemas.microsoft.com/office/drawing/2014/main" id="{37D60FBD-9E18-4823-A1CA-A6FEE765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76950"/>
            <a:ext cx="985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Карта: Nordwestern та співавтори · CC BY-SA 4.0 · без змін</a:t>
            </a:r>
          </a:p>
        </p:txBody>
      </p:sp>
    </p:spTree>
    <p:extLst>
      <p:ext uri="{BB962C8B-B14F-4D97-AF65-F5344CB8AC3E}">
        <p14:creationId xmlns:p14="http://schemas.microsoft.com/office/powerpoint/2010/main" val="18088533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D14ABA76-933B-44C9-9F74-5BD446E3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EC56ADC4-31E3-477D-AE54-B99BFC073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4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7AFF57-329D-47F4-B54A-B62F6C0E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Не приймайте хибну передумову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64340CC-B99E-49E0-A096-B9B430F4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 попередньому запитанні приховано помилку: серед п’яти названих держав із Німеччиною межує лише Франція.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Італію від Німеччини відділяють території інших держав. Україна та Іспанія також не мають із нею спільного кордону.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34A0FB0E-F810-4F20-83CE-FCC69D0B6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Перевіряйте умову завдання, а не добирайте відповідь навмання.</a:t>
            </a:r>
          </a:p>
        </p:txBody>
      </p:sp>
    </p:spTree>
    <p:extLst>
      <p:ext uri="{BB962C8B-B14F-4D97-AF65-F5344CB8AC3E}">
        <p14:creationId xmlns:p14="http://schemas.microsoft.com/office/powerpoint/2010/main" val="11814660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BA3EDC04-941A-45C5-BD77-E5A55A45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7A6914D8-3F6C-40EA-B7A5-32E81858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5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56FCD5-4F23-4641-B22A-739C6EE6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Форма правління: як організована влада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493DE103-C386-4190-8E8D-21295A93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УКРАЇНА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D32B53BB-82BB-4F1C-9D68-18AC6BAC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Республіка — це прямо визначено Конституцією.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7E51252B-6D93-427B-9F9F-EBFF2941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НІМЕЧЧИНА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3B440D9C-CE25-4E6E-BB88-46398ADD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Федеративна республіка; Основний закон визначає демократичний федеративний устрій.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4C37A130-123D-442C-9417-871ED991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ІСПАНІЯ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56B2790A-7E20-41A3-A24B-8CE33CB9D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Парламентська монархія — так її форму правління визначає Конституція.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82CEA922-64AE-40B3-A6AE-72A0BF57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Назва форми правління не замінює аналізу повноважень органів влади.</a:t>
            </a:r>
          </a:p>
        </p:txBody>
      </p:sp>
    </p:spTree>
    <p:extLst>
      <p:ext uri="{BB962C8B-B14F-4D97-AF65-F5344CB8AC3E}">
        <p14:creationId xmlns:p14="http://schemas.microsoft.com/office/powerpoint/2010/main" val="1445943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F4507AFB-6B7F-4B45-AFB8-EE5E3B72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D175BE5D-AFB3-4CD6-BC24-BC88A7F03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6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06EA3C-282A-4E8C-978C-D2545038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Територіальний устрій: інше запитання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9D75FD0-3265-4096-9DF3-CB08ACE6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Україна — унітарна держава. Німеччина — федеративна держава.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Ця ознака стосується організації державної території та розподілу повноважень між рівнями влади.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«Республіка» і «федерація» не є протилежностями: вони описують різні сторони державного устрою.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BC5B077A-CCAC-4D81-AC68-A617B0E8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Поясніть, чому назва «федеративна республіка» не суперечлива.</a:t>
            </a:r>
          </a:p>
        </p:txBody>
      </p:sp>
    </p:spTree>
    <p:extLst>
      <p:ext uri="{BB962C8B-B14F-4D97-AF65-F5344CB8AC3E}">
        <p14:creationId xmlns:p14="http://schemas.microsoft.com/office/powerpoint/2010/main" val="6200044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670CCC4C-94E5-4916-8590-A1CDAB81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2D3EA4D0-3BCF-4299-816B-F24C75338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7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AB6CAC-9502-4302-BC05-6AD87FD6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Європа та Європейський Союз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D17A467-DFF4-49B2-9C7E-F68342E2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Європа — географічна частина світу.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Європейський Союз — об’єднання держав.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Станом на 30 вересня 2026 року ЄС має 27 держав-членів. Франція, Німеччина, Іспанія та Італія входять до ЄС.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Наявність держави на карті Європи сама по собі не доводить її членства в ЄС.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B3F92E25-57E7-48C2-827C-1EE81777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Для перевірки членства використовуйте офіційний перелік ЄС.</a:t>
            </a:r>
          </a:p>
        </p:txBody>
      </p:sp>
    </p:spTree>
    <p:extLst>
      <p:ext uri="{BB962C8B-B14F-4D97-AF65-F5344CB8AC3E}">
        <p14:creationId xmlns:p14="http://schemas.microsoft.com/office/powerpoint/2010/main" val="3362306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A3517F7F-C0C9-4DD4-9D50-E74B7CFD7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33368E4E-0DCD-4D90-9A62-839CBB3D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8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77D0BD-B79D-4469-A31C-1F32A6DC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Кордони та фактичний контроль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59E3821-829A-44E6-85B6-A0EC705B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495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Міжнародно визнаний кордон і лінія фактичного контролю — різні поняття.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Генеральна Асамблея ООН підтверджує суверенітет і територіальну цілісність України в її міжнародно визнаних кордонах.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Карта військової ситуації описує контроль на певну дату; вона не встановлює новий державний кордон.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FFCB7DD1-7435-49ED-83A1-C1FB56C4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Завжди з’ясовуйте, що позначає кожна лінія на карті.</a:t>
            </a:r>
          </a:p>
        </p:txBody>
      </p:sp>
    </p:spTree>
    <p:extLst>
      <p:ext uri="{BB962C8B-B14F-4D97-AF65-F5344CB8AC3E}">
        <p14:creationId xmlns:p14="http://schemas.microsoft.com/office/powerpoint/2010/main" val="1291654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29F397E9-304A-4E7C-A377-D2AF01F8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31D6A3FF-4FD9-4CB0-A6E3-2B333AEA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9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81D192E-614B-43A2-A24A-C8291307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Практикум: відредагуйте твердження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39ACDE67-3E9B-407D-8E39-695633C3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50F01FB8-3F31-4860-9A74-8CBD4093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«Усі держави Європи входять до ЄС».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3BFE9802-90C2-4C04-A309-79486CCDF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DB36014C-5298-4CBF-8C49-D73FBB8CD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«Держава не може одночасно бути республікою та федерацією».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2A60F2FF-D461-424C-8855-E75C4533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FAB84781-7AE8-482C-A007-223E8D52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«Лінію контролю на карті можна автоматично вважати державним кордоном».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9605D732-D9CE-4DFD-AC74-7F566CD6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Для кожного твердження: оцінка → виправлення → надійне джерело.</a:t>
            </a:r>
          </a:p>
        </p:txBody>
      </p:sp>
    </p:spTree>
    <p:extLst>
      <p:ext uri="{BB962C8B-B14F-4D97-AF65-F5344CB8AC3E}">
        <p14:creationId xmlns:p14="http://schemas.microsoft.com/office/powerpoint/2010/main" val="9898420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rand">
            <a:extLst xmlns:a="http://schemas.openxmlformats.org/drawingml/2006/main">
              <a:ext uri="{FF2B5EF4-FFF2-40B4-BE49-F238E27FC236}">
                <a16:creationId xmlns:a16="http://schemas.microsoft.com/office/drawing/2014/main" id="{80CDA093-3CB4-4C40-B7D2-72B81016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AF183B09-54D3-4385-97C2-8D5D1A69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308308-FFC9-45A0-AFF5-45CF88C5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Відповіді й аргументи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37209B6-FB77-4FC7-BCB3-2FCFD763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 — Хибне. ЄС — окреме об’єднання 27 держав; карта Європи та карта членства в ЄС мають різне призначення. Джерело: офіційний перелік ЄС.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 — Хибне. Німеччина є федеративною республікою. Ці слова описують різні ознаки. Джерело: Основний закон Німеччини.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 — Хибне. Фактичний контроль не дорівнює міжнародно визнаному кордону. Джерело: документи ООН щодо України.</a:t>
            </a:r>
          </a:p>
        </p:txBody>
      </p:sp>
    </p:spTree>
    <p:extLst>
      <p:ext uri="{BB962C8B-B14F-4D97-AF65-F5344CB8AC3E}">
        <p14:creationId xmlns:p14="http://schemas.microsoft.com/office/powerpoint/2010/main" val="4447271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096A1616-E045-45F8-8665-E13E706F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14EECA47-8E6B-4608-A043-54239816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E3C8409-71D9-44FA-932F-709BC0C6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Власне міні-дослідження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CA810F8-B4C3-4E26-A799-8E86C086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Оберіть одну європейську державу. Підготуйте коротку картку: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1. Знайдіть державу та її столицю на карті.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2. З’ясуйте форму правління за офіційним джерелом.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3. Перевірте членство в ЄС за його переліком.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4. Запишіть посилання й дату перевірки.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F2262718-7990-4847-82BA-E14018BF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Критерії: точність фактів, відповідність джерела, зрозуміле пояснення.</a:t>
            </a:r>
          </a:p>
        </p:txBody>
      </p:sp>
    </p:spTree>
    <p:extLst>
      <p:ext uri="{BB962C8B-B14F-4D97-AF65-F5344CB8AC3E}">
        <p14:creationId xmlns:p14="http://schemas.microsoft.com/office/powerpoint/2010/main" val="6994828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BACA2904-BF25-4A5B-869F-9962C555B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E67DD9C1-C538-4E5F-A2C9-8E9C1759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BA6ADFE-77DF-4DF8-97FE-76CD0147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Джерела та ліцензія карти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AEF650F-577D-4F80-BCDE-62ECD4118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Факти: Конституція України; Основний закон Німеччини; Конституція Іспанії; офіційний перелік держав ЄС; резолюція ГА ООН ES-11/4.</a:t>
            </a:r>
          </a:p>
        </p:txBody>
      </p:sp>
      <p:sp>
        <p:nvSpPr>
          <p:cNvPr id="5" name="refs">
            <a:extLst xmlns:a="http://schemas.openxmlformats.org/drawingml/2006/main">
              <a:ext uri="{FF2B5EF4-FFF2-40B4-BE49-F238E27FC236}">
                <a16:creationId xmlns:a16="http://schemas.microsoft.com/office/drawing/2014/main" id="{159CCDB3-F93C-4BCC-AC5B-76FF0039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763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Карта: Blank map of Europe (without disputed regions).svg.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Nordwestern та співавтори · CC BY-SA 4.0 · без змін.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creativecommons.org/licenses/by-sa/4.0/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Повні посилання — у нотатках до слайдів. Перевірено 30.09.2026.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Завдання й пояснення — самостійна розробка KlassMaster.</a:t>
            </a:r>
          </a:p>
        </p:txBody>
      </p:sp>
    </p:spTree>
    <p:extLst>
      <p:ext uri="{BB962C8B-B14F-4D97-AF65-F5344CB8AC3E}">
        <p14:creationId xmlns:p14="http://schemas.microsoft.com/office/powerpoint/2010/main" val="14156420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2026-09-30T08:28:51.1630000Z</dcterms:created>
  <dcterms:modified xsi:type="dcterms:W3CDTF">2026-09-30T08:28:51.1630000Z</dcterms:modified>
</coreProperties>
</file>