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980715f21f44105" /><Relationship Type="http://schemas.openxmlformats.org/officeDocument/2006/relationships/extended-properties" Target="/docProps/app.xml" Id="R0896316f076642e4" /><Relationship Type="http://schemas.openxmlformats.org/officeDocument/2006/relationships/officeDocument" Target="/ppt/presentation.xml" Id="R75cae9e9965e4ea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ae2550b5b58412c"/>
  </p:sldMasterIdLst>
  <p:notesMasterIdLst>
    <p:notesMasterId xmlns:r="http://schemas.openxmlformats.org/officeDocument/2006/relationships" r:id="R7bbfbf61ec79404d"/>
  </p:notesMasterIdLst>
  <p:sldIdLst>
    <p:sldId xmlns:r="http://schemas.openxmlformats.org/officeDocument/2006/relationships" id="256" r:id="R23f5b5f6d5bc401b"/>
    <p:sldId xmlns:r="http://schemas.openxmlformats.org/officeDocument/2006/relationships" id="257" r:id="Rc3d5a11c80074e4a"/>
    <p:sldId xmlns:r="http://schemas.openxmlformats.org/officeDocument/2006/relationships" id="258" r:id="R88a92944ee514dfe"/>
    <p:sldId xmlns:r="http://schemas.openxmlformats.org/officeDocument/2006/relationships" id="259" r:id="Rd3454f071a3d4f69"/>
    <p:sldId xmlns:r="http://schemas.openxmlformats.org/officeDocument/2006/relationships" id="260" r:id="Rf7a51639eda24160"/>
    <p:sldId xmlns:r="http://schemas.openxmlformats.org/officeDocument/2006/relationships" id="261" r:id="R0839d575e8e2435f"/>
    <p:sldId xmlns:r="http://schemas.openxmlformats.org/officeDocument/2006/relationships" id="262" r:id="R56b59cac701742f7"/>
    <p:sldId xmlns:r="http://schemas.openxmlformats.org/officeDocument/2006/relationships" id="263" r:id="R9ea043eaecc84f90"/>
    <p:sldId xmlns:r="http://schemas.openxmlformats.org/officeDocument/2006/relationships" id="264" r:id="Rbd6e1797786741dd"/>
    <p:sldId xmlns:r="http://schemas.openxmlformats.org/officeDocument/2006/relationships" id="265" r:id="R536a426acb2a4f61"/>
    <p:sldId xmlns:r="http://schemas.openxmlformats.org/officeDocument/2006/relationships" id="266" r:id="Ra218a63e5c6b45c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8b71629b4d34918" /><Relationship Type="http://schemas.openxmlformats.org/officeDocument/2006/relationships/slideMaster" Target="/ppt/slideMasters/slideMaster1.xml" Id="R1ae2550b5b58412c" /><Relationship Type="http://schemas.openxmlformats.org/officeDocument/2006/relationships/notesMaster" Target="/ppt/notesMasters/notesMaster1.xml" Id="R7bbfbf61ec79404d" /><Relationship Type="http://schemas.openxmlformats.org/officeDocument/2006/relationships/presProps" Target="/ppt/presProps.xml" Id="Rde1650cd6b044909" /><Relationship Type="http://schemas.openxmlformats.org/officeDocument/2006/relationships/tableStyles" Target="/ppt/tableStyles.xml" Id="R359524b3aa8d4cb9" /><Relationship Type="http://schemas.openxmlformats.org/officeDocument/2006/relationships/slide" Target="/ppt/slides/slide1.xml" Id="R23f5b5f6d5bc401b" /><Relationship Type="http://schemas.openxmlformats.org/officeDocument/2006/relationships/slide" Target="/ppt/slides/slide2.xml" Id="Rc3d5a11c80074e4a" /><Relationship Type="http://schemas.openxmlformats.org/officeDocument/2006/relationships/slide" Target="/ppt/slides/slide3.xml" Id="R88a92944ee514dfe" /><Relationship Type="http://schemas.openxmlformats.org/officeDocument/2006/relationships/slide" Target="/ppt/slides/slide4.xml" Id="Rd3454f071a3d4f69" /><Relationship Type="http://schemas.openxmlformats.org/officeDocument/2006/relationships/slide" Target="/ppt/slides/slide5.xml" Id="Rf7a51639eda24160" /><Relationship Type="http://schemas.openxmlformats.org/officeDocument/2006/relationships/slide" Target="/ppt/slides/slide6.xml" Id="R0839d575e8e2435f" /><Relationship Type="http://schemas.openxmlformats.org/officeDocument/2006/relationships/slide" Target="/ppt/slides/slide7.xml" Id="R56b59cac701742f7" /><Relationship Type="http://schemas.openxmlformats.org/officeDocument/2006/relationships/slide" Target="/ppt/slides/slide8.xml" Id="R9ea043eaecc84f90" /><Relationship Type="http://schemas.openxmlformats.org/officeDocument/2006/relationships/slide" Target="/ppt/slides/slide9.xml" Id="Rbd6e1797786741dd" /><Relationship Type="http://schemas.openxmlformats.org/officeDocument/2006/relationships/slide" Target="/ppt/slides/slide10.xml" Id="R536a426acb2a4f61" /><Relationship Type="http://schemas.openxmlformats.org/officeDocument/2006/relationships/slide" Target="/ppt/slides/slide11.xml" Id="Ra218a63e5c6b45c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3b9c8d965ca4a9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71adbe223504366" /><Relationship Type="http://schemas.openxmlformats.org/officeDocument/2006/relationships/notesMaster" Target="/ppt/notesMasters/notesMaster1.xml" Id="R511e21d5da04412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9e5223831a840e6" /><Relationship Type="http://schemas.openxmlformats.org/officeDocument/2006/relationships/notesMaster" Target="/ppt/notesMasters/notesMaster1.xml" Id="R7651d8cc02f14fe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52f23258b4f406f" /><Relationship Type="http://schemas.openxmlformats.org/officeDocument/2006/relationships/notesMaster" Target="/ppt/notesMasters/notesMaster1.xml" Id="Rad02baec749348c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61bdae7c7c94e77" /><Relationship Type="http://schemas.openxmlformats.org/officeDocument/2006/relationships/notesMaster" Target="/ppt/notesMasters/notesMaster1.xml" Id="R94a0b79ad9284cc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5a64bf667af4d38" /><Relationship Type="http://schemas.openxmlformats.org/officeDocument/2006/relationships/notesMaster" Target="/ppt/notesMasters/notesMaster1.xml" Id="Raeeb52b39430499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396a7879d3c4938" /><Relationship Type="http://schemas.openxmlformats.org/officeDocument/2006/relationships/notesMaster" Target="/ppt/notesMasters/notesMaster1.xml" Id="Rd5e8a67dd22d4d1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19c76be55d0494e" /><Relationship Type="http://schemas.openxmlformats.org/officeDocument/2006/relationships/notesMaster" Target="/ppt/notesMasters/notesMaster1.xml" Id="R3b90e4456c9c4ba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5eef96c5747444d" /><Relationship Type="http://schemas.openxmlformats.org/officeDocument/2006/relationships/notesMaster" Target="/ppt/notesMasters/notesMaster1.xml" Id="R1a23015c747c4ef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7b05112524f4f38" /><Relationship Type="http://schemas.openxmlformats.org/officeDocument/2006/relationships/notesMaster" Target="/ppt/notesMasters/notesMaster1.xml" Id="Rf22960d77fa84d0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5b6c99b8f5047d8" /><Relationship Type="http://schemas.openxmlformats.org/officeDocument/2006/relationships/notesMaster" Target="/ppt/notesMasters/notesMaster1.xml" Id="R9afa4098c1b4476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311b39cd2754af5" /><Relationship Type="http://schemas.openxmlformats.org/officeDocument/2006/relationships/notesMaster" Target="/ppt/notesMasters/notesMaster1.xml" Id="R5c32b87f210740b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Орієнтовно 25–30 хвилин. Мета: знаходити головні члени в поданих двоскладних реченнях, розрізняти просте і складне речення, поєднувати дві думки. Відповіді можна давати усно або записувати. Фото: freestocks.org, Open book (26421751605), CC0 1.0. https://commons.wikimedia.org/wiki/File:Open_book_(26421751605).jpg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Відповідь: вітер гойдає. У прикладах уроку використано двоскладні речення. Не узагальнюйте, що кожне речення обов’язково має два головні члени: існують односкладні речення. Основу становлять головні члени речення. Джерело перевірки: підручник Українська мова, 8 клас, Бабич та ін., бібліотека ІМЗО: https://lib.imzo.gov.ua/wa-data/public/site/books2/pidruchnyky-8klas-2021/3-Ukr-mova-dlya-natsmensh-8kl/Ukr-mova-dlya-rumun-8kl-Babych/Ukr-mova-dlya-rumun-8kl-Babych.pdf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Просте речення має одну граматичну основу, складне — дві або більше. Порівняйте довжину прикладів: кількість слів не визначає тип речення. Фактологічна перевірка: підручник ІМЗО, URL у нотатках до слайда 2. Пунктуація: Український правопис, офіційне видання 2026, § 158, ч. 2: https://mon.gov.ua/static-objects/mon/sites/1/zagalna%20serednya/Pravopys.2019/ukrayinskii-pravopis-oficiine-vidannia-2026.pdf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У першому прикладі однорідні присудки стосуються одного підмета. Не рахуйте лише дієслова. Перед одиничним і між цими однорідними присудками коми немає; перед а між частинами другого речення кома потрібна. Джерело: Український правопис 2026, § 158, частини 1 та 2, https://mon.gov.ua/static-objects/mon/sites/1/zagalna%20serednya/Pravopys.2019/ukrayinskii-pravopis-oficiine-vidannia-2026.pdf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Дайте 3 хвилини на самостійну роботу. Ключ: 1 П — ліхтар освітлює; 2 С — місяць зійшов, зорі засвітилися; 3 П — песик бігає і стрибає; 4 С — дощ ущух, діти вийшли. Поверніться до цієї вправи на слайді 8. Приклади створено для цього матеріалу.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У поданих прикладах обидві частини мають власну основу, спільного другорядного члена немає, коми потрібні. Не навчайте правила «перед і кома завжди»: у складному реченні існують винятки. Ключі показано на слайді 9. Джерело перевірки: Український правопис 2026, § 158, ч. 2, п. 2 та примітка 2. https://mon.gov.ua/static-objects/mon/sites/1/zagalna%20serednya/Pravopys.2019/ukrayinskii-pravopis-oficiine-vidannia-2026.pdf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Розгляньте насамперед зміст і головні члени. Ключ: 1 без коми; 2 кома перед а; 3 кома перед і. Відповіді та пояснення — на слайді 10. У третьому прикладі немає спільного другорядного члена, який скасовував би кому.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Крапки з комою на слайді лише відділяють виписані основи одна від одної; це не розділові знаки вихідних речень. Попросіть учнів пояснити одну власну помилку, якщо вона була. Не обмежуйте перевірку називанням літер П і С.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Запитайте: що змінилося після об’єднання? Замість двох самостійних речень отримали одне складне. У цих прикладах частини відділені комою. Прочитайте з відповідною інтонацією, але не підмінюйте граматичне пояснення тільки паузою.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Основа першого прикладу: Марко вирізає і клеїть. Другий: Марко вирізає; Леся клеїть. Третій: сніг розтанув; струмок задзюрчав. Відповідь про кому стосується конкретних поданих речень.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Ключ: 1 просте, одна основа з однорідними присудками; 2 дві — пташка співає, кіт дрімає. Приклад відповіді 3: «Білка стрибнула на гілку, а ми зупинилися біля дуба». Основи: білка стрибнула; ми зупинилися. Інші граматично правильні відповіді також приймайте. Орієнтир оцінювання: правильно названо тип, виділено основи й пояснено розділовий знак. Нові вправи та приклади є самостійною розробкою.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0923816173f4e7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b53930a2cf24fb1" /><Relationship Type="http://schemas.openxmlformats.org/officeDocument/2006/relationships/slideLayout" Target="/ppt/slideLayouts/slideLayout1.xml" Id="Rf6aa21320a77495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6aa21320a77495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97ec7039a14df0" /><Relationship Type="http://schemas.openxmlformats.org/officeDocument/2006/relationships/image" Target="/ppt/media/image.jpeg" Id="R0c08470956344703" /><Relationship Type="http://schemas.openxmlformats.org/officeDocument/2006/relationships/notesSlide" Target="/ppt/notesSlides/notesSlide1.xml" Id="Ra68fa5de248e49f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c8029742d44381" /><Relationship Type="http://schemas.openxmlformats.org/officeDocument/2006/relationships/notesSlide" Target="/ppt/notesSlides/notesSlide2.xml" Id="R4abc02368b1242f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b660b0839f4422" /><Relationship Type="http://schemas.openxmlformats.org/officeDocument/2006/relationships/notesSlide" Target="/ppt/notesSlides/notesSlide3.xml" Id="Rbbf316993c72472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d927df85c749a9" /><Relationship Type="http://schemas.openxmlformats.org/officeDocument/2006/relationships/notesSlide" Target="/ppt/notesSlides/notesSlide4.xml" Id="Rf9cbd459590044f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7f97835dad4d87" /><Relationship Type="http://schemas.openxmlformats.org/officeDocument/2006/relationships/notesSlide" Target="/ppt/notesSlides/notesSlide5.xml" Id="Rae958c4ba9084ab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cb4cb291f441b7" /><Relationship Type="http://schemas.openxmlformats.org/officeDocument/2006/relationships/notesSlide" Target="/ppt/notesSlides/notesSlide6.xml" Id="R759c8d67ceef46f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9821f8c669421b" /><Relationship Type="http://schemas.openxmlformats.org/officeDocument/2006/relationships/notesSlide" Target="/ppt/notesSlides/notesSlide7.xml" Id="R7e228c9ad4cf4c4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9e9c64d0f94848" /><Relationship Type="http://schemas.openxmlformats.org/officeDocument/2006/relationships/notesSlide" Target="/ppt/notesSlides/notesSlide8.xml" Id="R83b65ee9a1334b3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2ad02e7d5246e2" /><Relationship Type="http://schemas.openxmlformats.org/officeDocument/2006/relationships/notesSlide" Target="/ppt/notesSlides/notesSlide9.xml" Id="Rba9eb29621d64b9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62314711394786" /><Relationship Type="http://schemas.openxmlformats.org/officeDocument/2006/relationships/notesSlide" Target="/ppt/notesSlides/notesSlide10.xml" Id="Rf2a8181fb63a4e2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efd2b1d2e849ba" /><Relationship Type="http://schemas.openxmlformats.org/officeDocument/2006/relationships/notesSlide" Target="/ppt/notesSlides/notesSlide11.xml" Id="R726b5077e10f4e4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33A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brand">
            <a:extLst xmlns:a="http://schemas.openxmlformats.org/drawingml/2006/main">
              <a:ext uri="{FF2B5EF4-FFF2-40B4-BE49-F238E27FC236}">
                <a16:creationId xmlns:a16="http://schemas.microsoft.com/office/drawing/2014/main" id="{D0DE2C51-31DB-437D-8FF1-FEF030FFD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BFE9D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BFE9DB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9EDFDF3B-EE9D-4743-9C07-8A9F5A49D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D8EDE8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D8EDE8"/>
                </a:solidFill>
                <a:latin typeface="DejaVu Sans"/>
                <a:ea typeface="DejaVu Sans"/>
                <a:cs typeface="DejaVu Sans"/>
              </a:rPr>
              <a:t>Українська мова · 3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EB95A5C-05DE-41DF-B489-BC0E5F7D4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63817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Прості та</a:t>
            </a:r>
          </a:p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складні речення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2ABE4597-90E9-4758-B7D1-666D03390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38575"/>
            <a:ext cx="5715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Майстерня речень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492232DA-AAF2-4A52-9F00-4E6CF22B8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91075"/>
            <a:ext cx="5810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D8EDE8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D8EDE8"/>
                </a:solidFill>
                <a:latin typeface="DejaVu Sans"/>
                <a:ea typeface="DejaVu Sans"/>
                <a:cs typeface="DejaVu Sans"/>
              </a:rPr>
              <a:t>Знаходимо основу.</a:t>
            </a:r>
          </a:p>
          <a:p xmlns:a="http://schemas.openxmlformats.org/drawingml/2006/main">
            <a:pPr>
              <a:defRPr sz="2175" b="0">
                <a:solidFill>
                  <a:srgbClr val="D8EDE8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D8EDE8"/>
                </a:solidFill>
                <a:latin typeface="DejaVu Sans"/>
                <a:ea typeface="DejaVu Sans"/>
                <a:cs typeface="DejaVu Sans"/>
              </a:rPr>
              <a:t>Поєднуємо думки.</a:t>
            </a:r>
          </a:p>
          <a:p xmlns:a="http://schemas.openxmlformats.org/drawingml/2006/main">
            <a:pPr>
              <a:defRPr sz="2175" b="0">
                <a:solidFill>
                  <a:srgbClr val="D8EDE8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D8EDE8"/>
                </a:solidFill>
                <a:latin typeface="DejaVu Sans"/>
                <a:ea typeface="DejaVu Sans"/>
                <a:cs typeface="DejaVu Sans"/>
              </a:rPr>
              <a:t>Перевіряємо себе.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DAA54B35-5538-4119-8A40-7D9BFA98F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D8EDE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D8EDE8"/>
                </a:solidFill>
                <a:latin typeface="DejaVu Sans"/>
                <a:ea typeface="DejaVu Sans"/>
                <a:cs typeface="DejaVu Sans"/>
              </a:rPr>
              <a:t>01 / 11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08470956344703"/>
          <a:stretch xmlns:a="http://schemas.openxmlformats.org/drawingml/2006/main"/>
        </p:blipFill>
        <p:spPr>
          <a:xfrm xmlns:a="http://schemas.openxmlformats.org/drawingml/2006/main">
            <a:off x="7143750" y="2217738"/>
            <a:ext cx="4305300" cy="28702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56191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B8E4CA58-9F2C-4E9F-9A17-690654724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9BE55F4C-10CC-4EBA-A21B-C5611E92B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Українська мова · 3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636F56A-8B25-4867-B23F-F9E7A4472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858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Граматична основа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D0412543-F44F-4041-856F-D7C00D42D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95575"/>
            <a:ext cx="1085850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Білка ховає горіх.</a:t>
            </a:r>
          </a:p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Хто? Білка — підмет.</a:t>
            </a:r>
          </a:p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Що робить білка? Ховає — присудок.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B33D2CB5-6A0D-420F-9C7C-D0DB22F55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33925"/>
            <a:ext cx="10858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Основа цього речення: білка ховає.</a:t>
            </a:r>
          </a:p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А яка основа в реченні «Вітер гойдає гілку»?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26BC544D-0C20-4579-BF0F-A7E9176B2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02 / 11</a:t>
            </a:r>
          </a:p>
        </p:txBody>
      </p:sp>
    </p:spTree>
    <p:extLst>
      <p:ext uri="{BB962C8B-B14F-4D97-AF65-F5344CB8AC3E}">
        <p14:creationId xmlns:p14="http://schemas.microsoft.com/office/powerpoint/2010/main" val="52612228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B3FDBFBF-7A52-4AFD-BD75-0B7012C8A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8A864D47-E986-4D71-A1D1-123E11CA3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Українська мова · 3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A0E262E-3E37-4EFF-80BC-6C2387FDE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858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Одна основа чи кілька?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AB73A7CE-4C1F-4D3A-8240-DB470514A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95575"/>
            <a:ext cx="1085850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На зеленій галявині тихо шелестить трава.</a:t>
            </a:r>
          </a:p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Трава шелестить — одна основа. Речення просте.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4BC20921-6017-4BB5-8D6F-79686ACB6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33925"/>
            <a:ext cx="10858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Трава шелестить, а коник сюрчить.</a:t>
            </a:r>
          </a:p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Трава шелестить; коник сюрчить — дві основи.</a:t>
            </a:r>
          </a:p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Речення складне.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FFF06EE1-C88A-4CC6-A3C0-4D9135245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03 / 11</a:t>
            </a:r>
          </a:p>
        </p:txBody>
      </p:sp>
    </p:spTree>
    <p:extLst>
      <p:ext uri="{BB962C8B-B14F-4D97-AF65-F5344CB8AC3E}">
        <p14:creationId xmlns:p14="http://schemas.microsoft.com/office/powerpoint/2010/main" val="10671203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A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134A4274-E536-42EB-AE3D-1FB644D42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D221B429-0FCB-4BF6-B1FF-C537AF136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Українська мова · 3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58BB1AC-2A42-4889-89D1-5041E6184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858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Два присудки — ще не дві основи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5F2F0B48-7765-400E-B104-54F468A58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95575"/>
            <a:ext cx="1085850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Софія читає і малює.</a:t>
            </a:r>
          </a:p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Один підмет: Софія. Два присудки: читає, малює.</a:t>
            </a:r>
          </a:p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Це просте речення.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1F9AFA36-3518-415B-B16F-9E9134AAF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33925"/>
            <a:ext cx="10858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Софія читає, а Назар малює.</a:t>
            </a:r>
          </a:p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Дві основи: Софія читає; Назар малює.</a:t>
            </a:r>
          </a:p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Це складне речення.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1B5EE1A0-B757-41B4-98E3-1ED0232FD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04 / 11</a:t>
            </a:r>
          </a:p>
        </p:txBody>
      </p:sp>
    </p:spTree>
    <p:extLst>
      <p:ext uri="{BB962C8B-B14F-4D97-AF65-F5344CB8AC3E}">
        <p14:creationId xmlns:p14="http://schemas.microsoft.com/office/powerpoint/2010/main" val="138965083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3C80C5E4-133F-4D44-B32B-B9F3D6A27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D910AF99-FBBD-4956-A065-55470D9C9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Українська мова · 3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BCEFE82-AE73-4C0E-A2D3-AA80FF045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858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Вправа 1. Знайди основи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E83DDAA9-E2D5-4DDE-9B81-849B83F4F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95575"/>
            <a:ext cx="1085850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1. Ліхтар освітлює стежку.</a:t>
            </a:r>
          </a:p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2. Місяць зійшов, а зорі засвітилися.</a:t>
            </a:r>
          </a:p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3. Песик бігає і стрибає.</a:t>
            </a:r>
          </a:p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4. Дощ ущух, і діти вийшли надвір.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5C727316-E758-4630-A749-0677DAE71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33925"/>
            <a:ext cx="10858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Запиши біля номера: П — просте, С — складне.</a:t>
            </a:r>
          </a:p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Поясни вибір за кількістю основ.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3FCD94BB-0CFD-40F3-97DB-E0E924657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05 / 11</a:t>
            </a:r>
          </a:p>
        </p:txBody>
      </p:sp>
    </p:spTree>
    <p:extLst>
      <p:ext uri="{BB962C8B-B14F-4D97-AF65-F5344CB8AC3E}">
        <p14:creationId xmlns:p14="http://schemas.microsoft.com/office/powerpoint/2010/main" val="48864245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E84C61D6-16F4-427B-A733-8BB79C0AF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2FD43FB3-1CFD-40F7-987D-A915B1150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Українська мова · 3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DEC8FF7-122A-47D7-979B-48BC6D36A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858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Вправа 2. Поєднай дві думки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09829182-69C6-4AEB-BF35-EFC48D75D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95575"/>
            <a:ext cx="1085850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1. Оленка садить квітку. Тарас поливає грядку.</a:t>
            </a:r>
          </a:p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Поєднай речення за допомогою слова «а».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1A1EA31F-AAEB-4226-B54E-056D6E5ED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33925"/>
            <a:ext cx="10858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2. Сонце сховалося. Вітер посилився.</a:t>
            </a:r>
          </a:p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Поєднай речення за допомогою слова «і».</a:t>
            </a:r>
          </a:p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Постав кому між частинами нового речення.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D89E26EA-CD28-4083-B2A2-BE08293E9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06 / 11</a:t>
            </a:r>
          </a:p>
        </p:txBody>
      </p:sp>
    </p:spTree>
    <p:extLst>
      <p:ext uri="{BB962C8B-B14F-4D97-AF65-F5344CB8AC3E}">
        <p14:creationId xmlns:p14="http://schemas.microsoft.com/office/powerpoint/2010/main" val="13187735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EA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7F14166B-1173-4A66-9CE9-616A7DF89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BF0D43CD-5C12-44E4-AF43-03B9D3B77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Українська мова · 3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2681D9C-48A2-4246-A3D9-F2E524A85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858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Вправа 3. Чи потрібна кома?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F7FB8301-5E7B-4701-BAAE-D362863A2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95575"/>
            <a:ext cx="1085850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1. Марко вирізає і клеїть.</a:t>
            </a:r>
          </a:p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2. Марко вирізає а Леся клеїть.</a:t>
            </a:r>
          </a:p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3. Сніг розтанув і струмок задзюрчав.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FD992845-B55B-4049-B8B7-A96E58355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33925"/>
            <a:ext cx="10858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Прочитай і знайди основи.</a:t>
            </a:r>
          </a:p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Перепиши речення, додаючи потрібні коми.</a:t>
            </a:r>
          </a:p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В одному реченні кома не потрібна.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ADF484BE-B729-4BC7-B579-283E56DAC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07 / 11</a:t>
            </a:r>
          </a:p>
        </p:txBody>
      </p:sp>
    </p:spTree>
    <p:extLst>
      <p:ext uri="{BB962C8B-B14F-4D97-AF65-F5344CB8AC3E}">
        <p14:creationId xmlns:p14="http://schemas.microsoft.com/office/powerpoint/2010/main" val="4820675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8D4E9650-9265-46A9-BAD5-520690D45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5E328246-5388-475D-B7B2-8C3F2F41F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Українська мова · 3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6723D57-EC90-4CA8-8BB7-E3E4353C4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858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Перевірка вправи 1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81FE7DD8-976A-40F6-99A9-BE061793F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95575"/>
            <a:ext cx="1085850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1. П — ліхтар освітлює.</a:t>
            </a:r>
          </a:p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2. С — місяць зійшов; зорі засвітилися.</a:t>
            </a:r>
          </a:p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3. П — песик бігає і стрибає.</a:t>
            </a:r>
          </a:p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4. С — дощ ущух; діти вийшли.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83BFB0C0-6875-46F1-A4B7-DEF24A19F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33925"/>
            <a:ext cx="10858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У реченні 3 дві дії стосуються одного підмета.</a:t>
            </a:r>
          </a:p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Тому граматична основа одна.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A8BC06D1-D4BC-4D03-860A-6E4E808CC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08 / 11</a:t>
            </a:r>
          </a:p>
        </p:txBody>
      </p:sp>
    </p:spTree>
    <p:extLst>
      <p:ext uri="{BB962C8B-B14F-4D97-AF65-F5344CB8AC3E}">
        <p14:creationId xmlns:p14="http://schemas.microsoft.com/office/powerpoint/2010/main" val="196956017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21039BD5-65CC-4A04-9853-93107CEBF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A2EE9220-31CA-4A12-8D77-3A033DADD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Українська мова · 3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4CAFD5F-5C16-4BDA-B827-BA297B6FD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858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Перевірка вправи 2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A492BCB5-F364-4032-A294-D3DEC1E13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95575"/>
            <a:ext cx="1085850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Оленка садить квітку, а Тарас поливає грядку.</a:t>
            </a:r>
          </a:p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Основи: Оленка садить; Тарас поливає.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142CA318-6B1E-4000-B21B-A2EC0666F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33925"/>
            <a:ext cx="10858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Сонце сховалося, і вітер посилився.</a:t>
            </a:r>
          </a:p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Основи: сонце сховалося; вітер посилився.</a:t>
            </a:r>
          </a:p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В обох реченнях — по дві граматичні основи.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B32F5FED-B718-4789-A5A6-3EE5EE770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09 / 11</a:t>
            </a:r>
          </a:p>
        </p:txBody>
      </p:sp>
    </p:spTree>
    <p:extLst>
      <p:ext uri="{BB962C8B-B14F-4D97-AF65-F5344CB8AC3E}">
        <p14:creationId xmlns:p14="http://schemas.microsoft.com/office/powerpoint/2010/main" val="133279524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EA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9E844444-08A3-4442-81FF-77CA3AF86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7FF5A466-07BE-43DB-955B-32522A85C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Українська мова · 3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28DAF19-63E6-416A-A48F-85ED1F25D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858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Перевірка вправи 3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66B19AB5-92BE-4139-9D6C-C99B285E4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95575"/>
            <a:ext cx="1085850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Марко вирізає і клеїть.</a:t>
            </a:r>
          </a:p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Однорідні присудки: коми перед «і» немає.</a:t>
            </a:r>
          </a:p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Марко вирізає, а Леся клеїть.</a:t>
            </a:r>
          </a:p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Дві основи: ставимо кому перед «а».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7DEC4912-D1C6-4FC3-AFAB-F7B5A26C0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33925"/>
            <a:ext cx="10858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Сніг розтанув, і струмок задзюрчав.</a:t>
            </a:r>
          </a:p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Дві основи: у цьому реченні потрібна кома.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FC343D79-618E-451C-B87E-A7A177710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10 / 11</a:t>
            </a:r>
          </a:p>
        </p:txBody>
      </p:sp>
    </p:spTree>
    <p:extLst>
      <p:ext uri="{BB962C8B-B14F-4D97-AF65-F5344CB8AC3E}">
        <p14:creationId xmlns:p14="http://schemas.microsoft.com/office/powerpoint/2010/main" val="142366460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916F756D-D402-4521-BA46-72C0700BD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21AB8D42-4564-4AF8-8487-47056663C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Українська мова · 3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1ED1AF1-7961-438F-85E2-2011531A7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858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Моя перевірка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F375341E-1791-4BC5-909F-77667D5D5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95575"/>
            <a:ext cx="1085850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1. «Пташка співає і стрибає». Просте чи складне?</a:t>
            </a:r>
          </a:p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2. «Пташка співає, а кіт дрімає». Скільки основ?</a:t>
            </a:r>
          </a:p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3. Склади власне складне речення про прогулянку.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BD446A6D-DC22-4F3C-965C-6A88A58AF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33925"/>
            <a:ext cx="10858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Назви всі основи у своєму реченні.</a:t>
            </a:r>
          </a:p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Пам’ятай: рахуємо основи, а не слова!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D102BF73-A4BD-4F66-A336-EC50A4C9D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11 / 11</a:t>
            </a:r>
          </a:p>
        </p:txBody>
      </p:sp>
    </p:spTree>
    <p:extLst>
      <p:ext uri="{BB962C8B-B14F-4D97-AF65-F5344CB8AC3E}">
        <p14:creationId xmlns:p14="http://schemas.microsoft.com/office/powerpoint/2010/main" val="10597233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2026-09-28T13:27:43.9000000Z</dcterms:created>
  <dcterms:modified xsi:type="dcterms:W3CDTF">2026-09-28T13:27:43.9000000Z</dcterms:modified>
</coreProperties>
</file>