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5e7b1d43054bd7" /><Relationship Type="http://schemas.openxmlformats.org/officeDocument/2006/relationships/extended-properties" Target="/docProps/app.xml" Id="Rab7f933aec404aea" /><Relationship Type="http://schemas.openxmlformats.org/officeDocument/2006/relationships/officeDocument" Target="/ppt/presentation.xml" Id="R124165bc937641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bf0e9b54914108"/>
  </p:sldMasterIdLst>
  <p:notesMasterIdLst>
    <p:notesMasterId xmlns:r="http://schemas.openxmlformats.org/officeDocument/2006/relationships" r:id="Ra89b030b0a3e4797"/>
  </p:notesMasterIdLst>
  <p:sldIdLst>
    <p:sldId xmlns:r="http://schemas.openxmlformats.org/officeDocument/2006/relationships" id="256" r:id="R223e203651654ef6"/>
    <p:sldId xmlns:r="http://schemas.openxmlformats.org/officeDocument/2006/relationships" id="257" r:id="Rb8547405dfb34f80"/>
    <p:sldId xmlns:r="http://schemas.openxmlformats.org/officeDocument/2006/relationships" id="258" r:id="R868028bbf58349fc"/>
    <p:sldId xmlns:r="http://schemas.openxmlformats.org/officeDocument/2006/relationships" id="259" r:id="Rbb95353ea75a4c45"/>
    <p:sldId xmlns:r="http://schemas.openxmlformats.org/officeDocument/2006/relationships" id="260" r:id="Re6c0e06c183d4225"/>
    <p:sldId xmlns:r="http://schemas.openxmlformats.org/officeDocument/2006/relationships" id="261" r:id="Rd8051c1028d143aa"/>
    <p:sldId xmlns:r="http://schemas.openxmlformats.org/officeDocument/2006/relationships" id="262" r:id="R6ac9c5b336264a3d"/>
    <p:sldId xmlns:r="http://schemas.openxmlformats.org/officeDocument/2006/relationships" id="263" r:id="R29fa1b6442fe4e16"/>
    <p:sldId xmlns:r="http://schemas.openxmlformats.org/officeDocument/2006/relationships" id="264" r:id="Rb8e43a2b73c84530"/>
    <p:sldId xmlns:r="http://schemas.openxmlformats.org/officeDocument/2006/relationships" id="265" r:id="R76eb4d9f7fa9412d"/>
    <p:sldId xmlns:r="http://schemas.openxmlformats.org/officeDocument/2006/relationships" id="266" r:id="R1270069b87ac4c2e"/>
    <p:sldId xmlns:r="http://schemas.openxmlformats.org/officeDocument/2006/relationships" id="267" r:id="R347713862b8b4b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021473597f4f0f" /><Relationship Type="http://schemas.openxmlformats.org/officeDocument/2006/relationships/slideMaster" Target="/ppt/slideMasters/slideMaster1.xml" Id="Rbdbf0e9b54914108" /><Relationship Type="http://schemas.openxmlformats.org/officeDocument/2006/relationships/notesMaster" Target="/ppt/notesMasters/notesMaster1.xml" Id="Ra89b030b0a3e4797" /><Relationship Type="http://schemas.openxmlformats.org/officeDocument/2006/relationships/presProps" Target="/ppt/presProps.xml" Id="Rf0bdf2932dcf4fcc" /><Relationship Type="http://schemas.openxmlformats.org/officeDocument/2006/relationships/tableStyles" Target="/ppt/tableStyles.xml" Id="Rb492247b2f724cf7" /><Relationship Type="http://schemas.openxmlformats.org/officeDocument/2006/relationships/slide" Target="/ppt/slides/slide1.xml" Id="R223e203651654ef6" /><Relationship Type="http://schemas.openxmlformats.org/officeDocument/2006/relationships/slide" Target="/ppt/slides/slide2.xml" Id="Rb8547405dfb34f80" /><Relationship Type="http://schemas.openxmlformats.org/officeDocument/2006/relationships/slide" Target="/ppt/slides/slide3.xml" Id="R868028bbf58349fc" /><Relationship Type="http://schemas.openxmlformats.org/officeDocument/2006/relationships/slide" Target="/ppt/slides/slide4.xml" Id="Rbb95353ea75a4c45" /><Relationship Type="http://schemas.openxmlformats.org/officeDocument/2006/relationships/slide" Target="/ppt/slides/slide5.xml" Id="Re6c0e06c183d4225" /><Relationship Type="http://schemas.openxmlformats.org/officeDocument/2006/relationships/slide" Target="/ppt/slides/slide6.xml" Id="Rd8051c1028d143aa" /><Relationship Type="http://schemas.openxmlformats.org/officeDocument/2006/relationships/slide" Target="/ppt/slides/slide7.xml" Id="R6ac9c5b336264a3d" /><Relationship Type="http://schemas.openxmlformats.org/officeDocument/2006/relationships/slide" Target="/ppt/slides/slide8.xml" Id="R29fa1b6442fe4e16" /><Relationship Type="http://schemas.openxmlformats.org/officeDocument/2006/relationships/slide" Target="/ppt/slides/slide9.xml" Id="Rb8e43a2b73c84530" /><Relationship Type="http://schemas.openxmlformats.org/officeDocument/2006/relationships/slide" Target="/ppt/slides/slide10.xml" Id="R76eb4d9f7fa9412d" /><Relationship Type="http://schemas.openxmlformats.org/officeDocument/2006/relationships/slide" Target="/ppt/slides/slide11.xml" Id="R1270069b87ac4c2e" /><Relationship Type="http://schemas.openxmlformats.org/officeDocument/2006/relationships/slide" Target="/ppt/slides/slide12.xml" Id="R347713862b8b4b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b57c14732a44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ee8f0036584dac" /><Relationship Type="http://schemas.openxmlformats.org/officeDocument/2006/relationships/notesMaster" Target="/ppt/notesMasters/notesMaster1.xml" Id="Ra671be12f71248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d6d19533d44d68" /><Relationship Type="http://schemas.openxmlformats.org/officeDocument/2006/relationships/notesMaster" Target="/ppt/notesMasters/notesMaster1.xml" Id="R6f73927e04ba45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a410826a23418e" /><Relationship Type="http://schemas.openxmlformats.org/officeDocument/2006/relationships/notesMaster" Target="/ppt/notesMasters/notesMaster1.xml" Id="R196791738e5140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cc778180b93486b" /><Relationship Type="http://schemas.openxmlformats.org/officeDocument/2006/relationships/notesMaster" Target="/ppt/notesMasters/notesMaster1.xml" Id="Rb3268a8b02e74a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f69374c26946ca" /><Relationship Type="http://schemas.openxmlformats.org/officeDocument/2006/relationships/notesMaster" Target="/ppt/notesMasters/notesMaster1.xml" Id="R106dbe00895845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b48d19f9d34204" /><Relationship Type="http://schemas.openxmlformats.org/officeDocument/2006/relationships/notesMaster" Target="/ppt/notesMasters/notesMaster1.xml" Id="R789bad98697043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159aec266b4e5f" /><Relationship Type="http://schemas.openxmlformats.org/officeDocument/2006/relationships/notesMaster" Target="/ppt/notesMasters/notesMaster1.xml" Id="R8301f9457a5444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771e9a72dc4112" /><Relationship Type="http://schemas.openxmlformats.org/officeDocument/2006/relationships/notesMaster" Target="/ppt/notesMasters/notesMaster1.xml" Id="R28bab646dbbc4e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f94bb044dc44e8" /><Relationship Type="http://schemas.openxmlformats.org/officeDocument/2006/relationships/notesMaster" Target="/ppt/notesMasters/notesMaster1.xml" Id="R36a41fa5c7944c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f65a9155f44ebf" /><Relationship Type="http://schemas.openxmlformats.org/officeDocument/2006/relationships/notesMaster" Target="/ppt/notesMasters/notesMaster1.xml" Id="R40a53a8dbea64b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513f166f6342e4" /><Relationship Type="http://schemas.openxmlformats.org/officeDocument/2006/relationships/notesMaster" Target="/ppt/notesMasters/notesMaster1.xml" Id="R74bd4c1908494a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125f13ea1864fba" /><Relationship Type="http://schemas.openxmlformats.org/officeDocument/2006/relationships/notesMaster" Target="/ppt/notesMasters/notesMaster1.xml" Id="R7ff0b0c0f91546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розраховано на 30–35 хвилин для вступного уроку у 8–9 класах. Приклади й завдання створено для цієї презентації. Наукова перевірка термінів: OpenStax, College Physics 2e, 18.2 Conductors and Insulators: https://openstax.org/books/college-physics-2e/pages/18-2-conductors-and-insulators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Очікуваний результат: учень розрізняє провідник та ізолятор за рухливістю носіїв заряду, наводить приклади та пояснює будову ізольованого дроту. Не використовуйте мережеву напругу у практичних завданнях.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Зверніть увагу: електрони не витрачаються в лампі. Джерело підтримує різницю потенціалів, а заряд рухається замкненим колом. Перевірка визначень провідника: OpenStax University Physics, 5.2: https://openstax.org/books/university-physics-volume-2/pages/5-2-conductors-insulators-and-charging-by-induction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Метали мають електрони провідності. У розчинах електролітів заряд переносять іони. Не називайте дистильовану воду добрим провідником: провідність водних розчинів значною мірою визначають розчинені іони. Джерело: OpenStax College Physics 2e, 18.2: https://openstax.org/books/college-physics-2e/pages/18-2-conductors-and-insulators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 шкільному курсі слова «ізолятор» і «діелектрик» часто вживають близько. Діелектрик поляризується в електричному полі. Навіть ізолятор може проводити після електричного пробою. Джерела: OpenStax Physics, 18.5 https://openstax.org/books/physics/pages/18-5-capacitors-and-dielectrics та 18.1 https://openstax.org/books/physics/pages/18-1-electrical-charges-conservation-of-charge-and-transfer-of-charge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Поляризація не означає, що діелектрик набув вільних носіїв заряду. Для неполярних молекул поле індукує дипольний момент, для полярних частково впорядковує наявні диполі. Джерело: OpenStax Physics, 18.5: https://openstax.org/books/physics/pages/18-5-capacitors-and-dielectrics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Попросіть учнів назвати інші пари «провідник + ізоляція»: штекер, плата, подовжувач. Уникайте практичних демонстрацій із мережею 230 В. Науковий приклад дроту з металом усередині та гумою або пластиком зовні: OpenStax College Physics 2e, 18.2: https://openstax.org/books/college-physics-2e/pages/18-2-conductors-and-insulators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дослідом перевірте полярність світлодіода та обмежувальний резистор. Підходять монета, графітовий стрижень, пластикова лінійка, суха дерев’яна паличка. Не залишайте коло замкненим надовго. Це власна методична вправа; наукові визначення перевірено за OpenStax 18.2.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Ключ: 1 П, 2 Д, 3 П, 4 Д, 5 П. У солоній воді заряд переносять іони. Графіт проводить гірше за метали, але в простому низьковольтному колі може замкнути шлях. Відповіді показано на слайді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Очікуваний порядок у цих умовах: мідь, графіт, пластик. Пояснення: матеріали мають різний опір. Яскравість також залежить від геометрії зразка, якості контактів і параметрів кола. Не робіть кількісний висновок без вимірювання струму.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Приймайте аргументовані відповіді, якщо учень врахував стан матеріалу. Волога деревина або забруднена поверхня може проводити помітно краще за суху. Поясніть роль іонів у розчинах. Джерело: OpenStax College Physics 2e, 18.2: https://openstax.org/books/college-physics-2e/pages/18-2-conductors-and-insulators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Можлива відповідь: метал створює шлях для струму, а пластик ізолює провідник і зменшує ризик небезпечного контакту чи короткого замикання. Попросіть учня назвати по одному прикладу провідника та діелектрика з класної кімнати.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40692936644e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d88a41415d404c" /><Relationship Type="http://schemas.openxmlformats.org/officeDocument/2006/relationships/slideLayout" Target="/ppt/slideLayouts/slideLayout1.xml" Id="R138e972077a14a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8e972077a14a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7a6d4e30d4e79" /><Relationship Type="http://schemas.openxmlformats.org/officeDocument/2006/relationships/image" Target="/ppt/media/image.png" Id="R408c57c43b124dda" /><Relationship Type="http://schemas.openxmlformats.org/officeDocument/2006/relationships/image" Target="/ppt/media/image.svg" Id="R9d52d0e9e8f24faf" /><Relationship Type="http://schemas.openxmlformats.org/officeDocument/2006/relationships/notesSlide" Target="/ppt/notesSlides/notesSlide1.xml" Id="R7ff870c35efe46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4a745cd804820" /><Relationship Type="http://schemas.openxmlformats.org/officeDocument/2006/relationships/image" Target="/ppt/media/image2.png" Id="R3654ef75075a4e65" /><Relationship Type="http://schemas.openxmlformats.org/officeDocument/2006/relationships/image" Target="/ppt/media/image2.svg" Id="Ref5452a01e254610" /><Relationship Type="http://schemas.openxmlformats.org/officeDocument/2006/relationships/notesSlide" Target="/ppt/notesSlides/notesSlide2.xml" Id="R4b107630bb9340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4bef0747c4adc" /><Relationship Type="http://schemas.openxmlformats.org/officeDocument/2006/relationships/image" Target="/ppt/media/image3.png" Id="R19f440787ce2498b" /><Relationship Type="http://schemas.openxmlformats.org/officeDocument/2006/relationships/image" Target="/ppt/media/image3.svg" Id="Re494fb2c73a74676" /><Relationship Type="http://schemas.openxmlformats.org/officeDocument/2006/relationships/notesSlide" Target="/ppt/notesSlides/notesSlide3.xml" Id="Rc5f2be59ead548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dcc415195a4166" /><Relationship Type="http://schemas.openxmlformats.org/officeDocument/2006/relationships/image" Target="/ppt/media/image4.png" Id="R98ec24bbd82a4230" /><Relationship Type="http://schemas.openxmlformats.org/officeDocument/2006/relationships/image" Target="/ppt/media/image4.svg" Id="R3fb20192029541c0" /><Relationship Type="http://schemas.openxmlformats.org/officeDocument/2006/relationships/notesSlide" Target="/ppt/notesSlides/notesSlide4.xml" Id="R1fcc982685124b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fef0e59914f63" /><Relationship Type="http://schemas.openxmlformats.org/officeDocument/2006/relationships/image" Target="/ppt/media/image5.png" Id="R5d2041bf8a274e2c" /><Relationship Type="http://schemas.openxmlformats.org/officeDocument/2006/relationships/image" Target="/ppt/media/image5.svg" Id="Rc928a9b2fb894c76" /><Relationship Type="http://schemas.openxmlformats.org/officeDocument/2006/relationships/notesSlide" Target="/ppt/notesSlides/notesSlide5.xml" Id="Rcb3c36e24f144b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742fc93ce14a42" /><Relationship Type="http://schemas.openxmlformats.org/officeDocument/2006/relationships/image" Target="/ppt/media/image6.png" Id="Re2d244a4b2434637" /><Relationship Type="http://schemas.openxmlformats.org/officeDocument/2006/relationships/image" Target="/ppt/media/image6.svg" Id="Rb0f65361cf024b6c" /><Relationship Type="http://schemas.openxmlformats.org/officeDocument/2006/relationships/notesSlide" Target="/ppt/notesSlides/notesSlide6.xml" Id="R9a9ffa3cc93247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641beb05014850" /><Relationship Type="http://schemas.openxmlformats.org/officeDocument/2006/relationships/image" Target="/ppt/media/image7.png" Id="Rb5acd1d3661e40a0" /><Relationship Type="http://schemas.openxmlformats.org/officeDocument/2006/relationships/image" Target="/ppt/media/image7.svg" Id="R59786d1366024a55" /><Relationship Type="http://schemas.openxmlformats.org/officeDocument/2006/relationships/notesSlide" Target="/ppt/notesSlides/notesSlide7.xml" Id="R516ffff3b56e4a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5cdd860124cfb" /><Relationship Type="http://schemas.openxmlformats.org/officeDocument/2006/relationships/image" Target="/ppt/media/image8.png" Id="Rfa5fc92501584b0a" /><Relationship Type="http://schemas.openxmlformats.org/officeDocument/2006/relationships/image" Target="/ppt/media/image8.svg" Id="R9cbae627c48d46bb" /><Relationship Type="http://schemas.openxmlformats.org/officeDocument/2006/relationships/notesSlide" Target="/ppt/notesSlides/notesSlide8.xml" Id="R8cc77bacff4c4e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3246a77cdd4b1d" /><Relationship Type="http://schemas.openxmlformats.org/officeDocument/2006/relationships/image" Target="/ppt/media/image9.png" Id="Rac93bc94eb714489" /><Relationship Type="http://schemas.openxmlformats.org/officeDocument/2006/relationships/image" Target="/ppt/media/image9.svg" Id="R69b5c17b743e414a" /><Relationship Type="http://schemas.openxmlformats.org/officeDocument/2006/relationships/notesSlide" Target="/ppt/notesSlides/notesSlide9.xml" Id="Rf2fd1fa657b748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cb33af5684127" /><Relationship Type="http://schemas.openxmlformats.org/officeDocument/2006/relationships/image" Target="/ppt/media/image10.png" Id="R579fbd1967bd43b5" /><Relationship Type="http://schemas.openxmlformats.org/officeDocument/2006/relationships/image" Target="/ppt/media/image10.svg" Id="Rb92de65d37ac420e" /><Relationship Type="http://schemas.openxmlformats.org/officeDocument/2006/relationships/notesSlide" Target="/ppt/notesSlides/notesSlide10.xml" Id="Rddae3f949c4a45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bf4beb018454e" /><Relationship Type="http://schemas.openxmlformats.org/officeDocument/2006/relationships/image" Target="/ppt/media/image11.png" Id="Rb7a367d156d943be" /><Relationship Type="http://schemas.openxmlformats.org/officeDocument/2006/relationships/image" Target="/ppt/media/image11.svg" Id="R7850de9803a943bd" /><Relationship Type="http://schemas.openxmlformats.org/officeDocument/2006/relationships/notesSlide" Target="/ppt/notesSlides/notesSlide11.xml" Id="Rc99963d0981f429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ce4dfad1484a17" /><Relationship Type="http://schemas.openxmlformats.org/officeDocument/2006/relationships/image" Target="/ppt/media/image12.png" Id="Rc78c7ff889ff4ebc" /><Relationship Type="http://schemas.openxmlformats.org/officeDocument/2006/relationships/image" Target="/ppt/media/image12.svg" Id="Rb67f24ed001d4e8a" /><Relationship Type="http://schemas.openxmlformats.org/officeDocument/2006/relationships/notesSlide" Target="/ppt/notesSlides/notesSlide12.xml" Id="R3a17702afa124b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B4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83632099-F0F9-43FB-9BC4-8D4689BB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C8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C85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FE58CE6-B0C6-44F6-A16E-FF50127F6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06D359-D76D-45CA-AE0D-38C9171E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6858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Провідники та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діелектрики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943EC31D-F35D-45C8-B6B4-E6B632C4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67151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Електричне коло без загадок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5782DC5-1315-4EAC-981B-349BC958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67151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Порівнюємо матеріали.</a:t>
            </a:r>
          </a:p>
          <a:p xmlns:a="http://schemas.openxmlformats.org/drawingml/2006/main">
            <a:pPr>
              <a:defRPr sz="2025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Пояснюємо роботу ізоляції.</a:t>
            </a:r>
          </a:p>
          <a:p xmlns:a="http://schemas.openxmlformats.org/drawingml/2006/main">
            <a:pPr>
              <a:defRPr sz="2025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Перевіряємо ідеї дослідом.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c57c43b124dda">
            <a:extLst>
              <a:ext uri="{96DAC541-7B7A-43D3-8B79-37D633B846F1}">
                <asvg:svgBlip xmlns:asvg="http://schemas.microsoft.com/office/drawing/2016/SVG/main" r:embed="R9d52d0e9e8f24fa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19050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18013759-5037-491C-8780-7AC90B4A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7040815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45FD3D52-CA2D-48E8-A6A0-CE9B602E6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0E742F7E-A0A5-4EDE-AE2E-BCF5F984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3A0B65-D1DE-42C6-B9BB-A018573C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Що має з’ясувати учень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F04A796-599F-4A59-98AD-C529A5EA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• Чому мідний дріт проводить струм.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• Навіщо провідник покривають пластиком.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• Як безпечно перевірити матеріал у низьковольтному колі.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F40237C-A820-4195-ACDA-D28ED70A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Ключове запитання: яка властивість матеріалу визначає його роль у колі?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4ef75075a4e65">
            <a:extLst>
              <a:ext uri="{96DAC541-7B7A-43D3-8B79-37D633B846F1}">
                <asvg:svgBlip xmlns:asvg="http://schemas.microsoft.com/office/drawing/2016/SVG/main" r:embed="Ref5452a01e25461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97943575-CFA0-46E4-AD77-C0A572FC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1564032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F9AA6DB9-F997-444B-B4C2-8BAC5DBF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E517761F-270F-463F-982B-1611F191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E06EB84-2B4A-4D06-850C-AC575E9F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Замкнене електричне коло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DCEF6FE-688B-47F9-BEA3-9200A66B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Струм виникає, коли є джерело напруги та замкнений шлях для руху заряду.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Провідник утворює шлях. Розрив або ізолятор перериває цей шлях.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61CC163-1AD3-40AD-945A-8772B2055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У металевому дроті рухомими носіями заряду є електрони.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440787ce2498b">
            <a:extLst>
              <a:ext uri="{96DAC541-7B7A-43D3-8B79-37D633B846F1}">
                <asvg:svgBlip xmlns:asvg="http://schemas.microsoft.com/office/drawing/2016/SVG/main" r:embed="Re494fb2c73a7467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04CB6360-69BD-430E-9986-EA20630B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4110712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978F9E22-AE40-43F5-A6C7-CC671315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8A961BC-BE1D-46EB-9BF5-7B39F7AFD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9EFE46D-D42B-4FBA-ADD1-581476FC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Провідники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8B9084BC-4CCE-400E-93CF-E4E9373E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У провіднику частина носіїв заряду може переміщуватися під дією електричного поля.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Приклади: мідь, алюміній, графіт, розчини солей.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FB22274-E7DE-4F18-83F6-B4030076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Опір залежить від матеріалу, довжини, площі поперечного перерізу й температури.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c24bbd82a4230">
            <a:extLst>
              <a:ext uri="{96DAC541-7B7A-43D3-8B79-37D633B846F1}">
                <asvg:svgBlip xmlns:asvg="http://schemas.microsoft.com/office/drawing/2016/SVG/main" r:embed="R3fb20192029541c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A6C34438-B7A5-4EF1-8B04-E3B15ED4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16532120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F4E50D52-BF3D-4D23-926B-EAAD7AD5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835CABB7-A88F-4E93-B7CB-798AA039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0AE67D7-6FE2-4992-93B9-8715B824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Діелектрики та ізолятори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9CE05D70-582F-47D9-9023-509821E1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У таких матеріалах вільних носіїв заряду дуже мало, тому заряд не рухається легко.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Приклади: пластик, суха гума, скло, кераміка, сухе повітря.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2AE69D88-990E-4E43-9B92-EC3765F0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Сильне поле може спричинити пробій. Тому жодна ізоляція не є безмежно надійною.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041bf8a274e2c">
            <a:extLst>
              <a:ext uri="{96DAC541-7B7A-43D3-8B79-37D633B846F1}">
                <asvg:svgBlip xmlns:asvg="http://schemas.microsoft.com/office/drawing/2016/SVG/main" r:embed="Rc928a9b2fb894c7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A490ABB8-133F-4C77-9549-EF0A2985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12669846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58D73CF1-C1B9-4970-88EF-F071800C5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444994C4-C0E9-47D4-9867-7B64DA31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1616FD-D8CA-48BE-8AA2-810D4926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Поляризація діелектрика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5F7DB7A-F77A-4877-B2A9-92B9F189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Електричне поле трохи зміщує зв’язані позитивні й негативні заряди або орієнтує молекулярні диполі.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На поверхнях з’являються зв’язані заряди.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C6068AF4-DA4C-467C-982B-7F23DA0D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Поляризація послаблює поле всередині матеріалу, але не створює постійного наскрізного струму.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244a4b2434637">
            <a:extLst>
              <a:ext uri="{96DAC541-7B7A-43D3-8B79-37D633B846F1}">
                <asvg:svgBlip xmlns:asvg="http://schemas.microsoft.com/office/drawing/2016/SVG/main" r:embed="Rb0f65361cf024b6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8D62E8CA-1B29-4C4B-8D94-400E2D11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16747040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A4CB2322-2439-445F-ABC2-2602A9A1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E169B11-8381-4CBC-8788-77B14694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F82DCB-AA8C-467C-9EFD-07DA1ECB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Чому кабель має два матеріали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FD618EA-BC13-44AF-B3EB-25911998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Мідна жила проводить струм до приладу.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Полімерна оболонка відокремлює жилу від людини й сусідніх провідників.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CA13BA8B-FE12-4A6A-A983-855E9C59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Пошкоджену ізоляцію не торкаються і не ремонтують під напругою. Про дефект повідомляють дорослому або фахівцю.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acd1d3661e40a0">
            <a:extLst>
              <a:ext uri="{96DAC541-7B7A-43D3-8B79-37D633B846F1}">
                <asvg:svgBlip xmlns:asvg="http://schemas.microsoft.com/office/drawing/2016/SVG/main" r:embed="R59786d1366024a5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BEF2BA1A-D774-45BE-8E8F-7B0F15F6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7225610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2687BE0E-246C-4BE7-9BC6-2BEB3370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B4E2681-412E-4DCA-8815-F8FB2536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3150695-DB86-4140-B21C-36CE6CA9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Безпечне дослідження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DE3842B-EE3E-4ADE-A36A-1A6D4BA0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Обладнання: батарейка 3–4,5 В, світлодіод із резистором, дроти та зразки.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Замикайте коло через один зразок і спостерігайте світіння.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D66E2BE2-366F-4B70-8C8C-77FEFD87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Не використовуйте розетку, оголені мережеві проводи чи невідомі рідини.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fc92501584b0a">
            <a:extLst>
              <a:ext uri="{96DAC541-7B7A-43D3-8B79-37D633B846F1}">
                <asvg:svgBlip xmlns:asvg="http://schemas.microsoft.com/office/drawing/2016/SVG/main" r:embed="R9cbae627c48d46b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01AEB749-8B90-4F70-9DB8-5104E9CF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18592318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E779A590-00BA-48B0-B86C-4C9663D6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83423C7-3903-46A0-8EAD-AD28E90C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572C19-7850-45D2-9F46-AFCD3CFD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Вправа 1. Розподіл матеріалів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1A16C099-98E3-4CEC-B74C-15A3BDFB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Познач П або Д: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1. мідна монета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2. скляна паличка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3. графітовий стрижень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4. пластикова кришка</a:t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5. солона вода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0CFBE33-0853-49C4-8EA7-4CD1D01A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Для кожного вибору назви носії заряду або поясни, чому заряд рухається важко.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93bc94eb714489">
            <a:extLst>
              <a:ext uri="{96DAC541-7B7A-43D3-8B79-37D633B846F1}">
                <asvg:svgBlip xmlns:asvg="http://schemas.microsoft.com/office/drawing/2016/SVG/main" r:embed="R69b5c17b743e414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3589F014-9200-4FC7-ADA0-4B86575C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1366492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D3BA6E80-F9E3-4EB7-A6B6-3E2E5CDE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F85EEB9-131B-4A6F-8346-5FC58081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CC9EA2-19A0-4465-9595-77D2D0D6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Вправа 2. Прогноз досліду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8022ED2-670C-4B1A-8F67-678F7E93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Лампа світиться яскраво з мідною пластинкою, слабко з графітом і не світиться з пластиком.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Розташуйте зразки за здатністю проводити струм.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C69DCE64-C089-4389-B1FE-08833EBA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Чому однаковий напис «провідник» не означає однакову силу струму?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fbd1967bd43b5">
            <a:extLst>
              <a:ext uri="{96DAC541-7B7A-43D3-8B79-37D633B846F1}">
                <asvg:svgBlip xmlns:asvg="http://schemas.microsoft.com/office/drawing/2016/SVG/main" r:embed="Rb92de65d37ac420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C4F630B9-2F2C-42D7-9D53-D246873F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20377030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292EBA95-DD7D-4D7A-8D10-5EB711E2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4786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7C05E6B1-F8CB-46DF-8F1D-582ED1AD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AA4C36-615C-43E9-804B-C76B91EE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Відповіді й пояснення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1BAAAE4F-4536-43F8-96D3-A5B35589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Вправа 1: П, Д, П, Д, П.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43C"/>
                </a:solidFill>
                <a:latin typeface="DejaVu Sans"/>
                <a:ea typeface="DejaVu Sans"/>
                <a:cs typeface="DejaVu Sans"/>
              </a:rPr>
              <a:t>Вправа 2: мідь проводить найкраще, графіт має більший опір, пластик практично розриває коло.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0286E76-B46E-4728-8331-992AF8712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Солона вода проводить завдяки рухомим іонам, а не «вільним електронам у воді».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a367d156d943be">
            <a:extLst>
              <a:ext uri="{96DAC541-7B7A-43D3-8B79-37D633B846F1}">
                <asvg:svgBlip xmlns:asvg="http://schemas.microsoft.com/office/drawing/2016/SVG/main" r:embed="R7850de9803a943b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2757A549-BDF4-402D-9A93-8895F1D2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95B62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4405833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B4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B2BB6FF9-A4AF-4D88-86C2-491F0CF0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C8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C85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CB562E5-A158-462B-A6C8-4316D1B8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Фізика · 8–9 класи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369F83-DAE0-4900-81B6-5211C08E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Підсумок і вихідний квиток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599394E-CE73-4E72-9C83-87BBF3A3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71512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Провідник дає носіям заряду рухатися. Діелектрик утримує заряд зв’язаним і поляризується в полі.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 кабелі ці властивості працюють разом.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6FD3EBFB-058A-4891-A71E-655200A9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67151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Заверши фразу: «Для дроту обирають метал усередині й пластик зовні, тому що…»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c7ff889ff4ebc">
            <a:extLst>
              <a:ext uri="{96DAC541-7B7A-43D3-8B79-37D633B846F1}">
                <asvg:svgBlip xmlns:asvg="http://schemas.microsoft.com/office/drawing/2016/SVG/main" r:embed="Rb67f24ed001d4e8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2095500"/>
            <a:ext cx="2952750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73AAB86D-4DDE-47A3-BD33-57003DD9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817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7EE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7EEE8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316127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2026-09-28T15:34:46.5750000Z</dcterms:created>
  <dcterms:modified xsi:type="dcterms:W3CDTF">2026-09-28T15:34:46.5750000Z</dcterms:modified>
</coreProperties>
</file>